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8" r:id="rId3"/>
    <p:sldId id="366" r:id="rId4"/>
    <p:sldId id="367" r:id="rId5"/>
    <p:sldId id="266" r:id="rId6"/>
    <p:sldId id="368" r:id="rId7"/>
    <p:sldId id="369" r:id="rId8"/>
    <p:sldId id="374" r:id="rId9"/>
    <p:sldId id="375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373" r:id="rId30"/>
    <p:sldId id="370" r:id="rId31"/>
    <p:sldId id="372" r:id="rId32"/>
    <p:sldId id="401" r:id="rId33"/>
    <p:sldId id="402" r:id="rId34"/>
    <p:sldId id="404" r:id="rId35"/>
    <p:sldId id="403" r:id="rId36"/>
    <p:sldId id="406" r:id="rId37"/>
    <p:sldId id="421" r:id="rId38"/>
    <p:sldId id="407" r:id="rId39"/>
    <p:sldId id="415" r:id="rId40"/>
    <p:sldId id="416" r:id="rId41"/>
    <p:sldId id="405" r:id="rId42"/>
    <p:sldId id="376" r:id="rId43"/>
    <p:sldId id="377" r:id="rId44"/>
    <p:sldId id="408" r:id="rId45"/>
    <p:sldId id="409" r:id="rId46"/>
    <p:sldId id="381" r:id="rId47"/>
    <p:sldId id="417" r:id="rId48"/>
    <p:sldId id="418" r:id="rId49"/>
    <p:sldId id="419" r:id="rId50"/>
    <p:sldId id="420" r:id="rId51"/>
    <p:sldId id="437" r:id="rId52"/>
    <p:sldId id="380" r:id="rId53"/>
    <p:sldId id="422" r:id="rId54"/>
    <p:sldId id="424" r:id="rId55"/>
    <p:sldId id="423" r:id="rId56"/>
    <p:sldId id="425" r:id="rId57"/>
    <p:sldId id="426" r:id="rId58"/>
    <p:sldId id="427" r:id="rId59"/>
    <p:sldId id="428" r:id="rId60"/>
    <p:sldId id="433" r:id="rId61"/>
    <p:sldId id="430" r:id="rId62"/>
    <p:sldId id="429" r:id="rId63"/>
    <p:sldId id="431" r:id="rId64"/>
    <p:sldId id="432" r:id="rId65"/>
    <p:sldId id="438" r:id="rId66"/>
    <p:sldId id="378" r:id="rId67"/>
    <p:sldId id="379" r:id="rId68"/>
    <p:sldId id="434" r:id="rId69"/>
    <p:sldId id="436" r:id="rId70"/>
    <p:sldId id="413" r:id="rId71"/>
    <p:sldId id="414" r:id="rId72"/>
    <p:sldId id="435" r:id="rId73"/>
    <p:sldId id="439" r:id="rId74"/>
    <p:sldId id="410" r:id="rId75"/>
    <p:sldId id="411" r:id="rId76"/>
    <p:sldId id="412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22" autoAdjust="0"/>
    <p:restoredTop sz="94535"/>
  </p:normalViewPr>
  <p:slideViewPr>
    <p:cSldViewPr snapToGrid="0">
      <p:cViewPr>
        <p:scale>
          <a:sx n="69" d="100"/>
          <a:sy n="69" d="100"/>
        </p:scale>
        <p:origin x="824" y="1088"/>
      </p:cViewPr>
      <p:guideLst/>
    </p:cSldViewPr>
  </p:slideViewPr>
  <p:outlineViewPr>
    <p:cViewPr>
      <p:scale>
        <a:sx n="33" d="100"/>
        <a:sy n="33" d="100"/>
      </p:scale>
      <p:origin x="0" y="-51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49B8B-8D45-F873-CD67-227937A3D0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BBCEF-01F0-8F66-9159-9B824443AE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C4B5C-55D3-8044-AA9A-878699927B53}" type="datetimeFigureOut">
              <a:rPr lang="en-KR" smtClean="0"/>
              <a:t>2023/10/15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3C753-5A8B-3D4B-1419-A5B04C8078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13164-FF28-C011-D6F7-636F3798B4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214BF-A25B-A949-B52F-1E4192DAFFE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23881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D47DD-DAD5-2D44-9F7F-EB1C56E36188}" type="datetimeFigureOut">
              <a:rPr lang="en-KR" smtClean="0"/>
              <a:t>2023/10/15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70849-67C7-7040-B8AA-C3EF57FFD0D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2450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1846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61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51278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69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84541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70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34609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75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5843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6231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8325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961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96721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9435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3171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55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877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70849-67C7-7040-B8AA-C3EF57FFD0D6}" type="slidenum">
              <a:rPr lang="en-KR" smtClean="0"/>
              <a:t>56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0074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921B7-CD50-471E-9671-1C573F07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C663-D727-334B-9B2E-0AC30AC20C62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0C5AE9-7151-4B56-9AF2-1A0ACBC4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658DB-8092-4555-9D43-B3C0672F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CE0A5D-6F7A-4EE3-AAE4-0AC23E7DE5B3}"/>
              </a:ext>
            </a:extLst>
          </p:cNvPr>
          <p:cNvSpPr/>
          <p:nvPr userDrawn="1"/>
        </p:nvSpPr>
        <p:spPr>
          <a:xfrm>
            <a:off x="256804" y="219711"/>
            <a:ext cx="11658600" cy="6443889"/>
          </a:xfrm>
          <a:prstGeom prst="rect">
            <a:avLst/>
          </a:prstGeom>
          <a:solidFill>
            <a:schemeClr val="bg1"/>
          </a:solidFill>
          <a:ln w="76200">
            <a:solidFill>
              <a:srgbClr val="E4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2">
            <a:extLst>
              <a:ext uri="{FF2B5EF4-FFF2-40B4-BE49-F238E27FC236}">
                <a16:creationId xmlns:a16="http://schemas.microsoft.com/office/drawing/2014/main" id="{2DF4DB73-A4B1-401D-372E-9748EC327C68}"/>
              </a:ext>
            </a:extLst>
          </p:cNvPr>
          <p:cNvCxnSpPr>
            <a:cxnSpLocks/>
          </p:cNvCxnSpPr>
          <p:nvPr userDrawn="1"/>
        </p:nvCxnSpPr>
        <p:spPr>
          <a:xfrm>
            <a:off x="826325" y="1103805"/>
            <a:ext cx="1106532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E5FB53E5-5120-655C-6BF2-BB4CA4224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148"/>
            <a:ext cx="10830636" cy="476378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latin typeface="+mj-lt"/>
              </a:defRPr>
            </a:lvl1pPr>
          </a:lstStyle>
          <a:p>
            <a:pPr marL="457200" indent="-4572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38050-14C5-CA32-4202-737B04BF4514}"/>
              </a:ext>
            </a:extLst>
          </p:cNvPr>
          <p:cNvSpPr txBox="1"/>
          <p:nvPr userDrawn="1"/>
        </p:nvSpPr>
        <p:spPr>
          <a:xfrm>
            <a:off x="826325" y="536815"/>
            <a:ext cx="424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2090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9F786-935C-45A5-B463-B050247F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B9CE58-4616-4EF1-A989-BADFD923D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F211E8-E1B0-408D-8FCD-02324DD4C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DAA2CF-3859-4DDC-9081-BAB20A547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AADAC-540C-7342-979A-A3E19A2B0EBD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090D95-A68B-44B9-9E16-E0BA8DFB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0D9D8A-F411-4988-9C1C-34D757C2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1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4389B-AE0A-4B4C-A9EF-533FF543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8C38A0-133F-4FAE-9077-D82FB823E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CC45-DA44-4353-A88A-3653DFD1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3077-0197-184C-8552-B78B247630B4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3F050-F1FC-44BE-9AA2-B1912DB2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30B6A0-8E1C-4EF5-9CAC-79388669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19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E1515F-C666-4513-9DD2-CA433FB5D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8E598-9CAD-40E6-9BBF-424398FB4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9B57D-52DE-4879-8746-36710E8C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02C-49F7-D04E-81C3-826846131494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92523-4152-46C1-8C6F-B9328777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C8D31-A8A3-4958-849D-777D4992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19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C1DAB-5034-49B6-98D8-11340F27D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07F400-EF2D-4FC3-A81D-AD1CE67DB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1DB54-209F-4FCA-A725-8D590803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21AF9-76E9-E94B-AF8C-DE53EFEA81EA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BD9E57-9F98-4039-8B52-05333668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6612D-F7B7-47D0-9CB7-568464B4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820F0-5086-43F7-98A7-B7F7F64D9D7B}"/>
              </a:ext>
            </a:extLst>
          </p:cNvPr>
          <p:cNvSpPr/>
          <p:nvPr userDrawn="1"/>
        </p:nvSpPr>
        <p:spPr>
          <a:xfrm>
            <a:off x="266700" y="218930"/>
            <a:ext cx="11658600" cy="6443889"/>
          </a:xfrm>
          <a:prstGeom prst="rect">
            <a:avLst/>
          </a:prstGeom>
          <a:solidFill>
            <a:schemeClr val="bg1"/>
          </a:solidFill>
          <a:ln w="76200">
            <a:solidFill>
              <a:srgbClr val="E4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969544DD-0621-C6E8-F538-E1E68FCE9EEB}"/>
              </a:ext>
            </a:extLst>
          </p:cNvPr>
          <p:cNvSpPr/>
          <p:nvPr userDrawn="1"/>
        </p:nvSpPr>
        <p:spPr>
          <a:xfrm>
            <a:off x="308758" y="1338730"/>
            <a:ext cx="11584800" cy="16557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1A3D12-7B5C-5B83-86AA-1DCB695F72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12" y="1581079"/>
            <a:ext cx="5138738" cy="131445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KR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44167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921B7-CD50-471E-9671-1C573F07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2C7-8ACC-CF44-B3C3-448868D39351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0C5AE9-7151-4B56-9AF2-1A0ACBC4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658DB-8092-4555-9D43-B3C0672F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CE0A5D-6F7A-4EE3-AAE4-0AC23E7DE5B3}"/>
              </a:ext>
            </a:extLst>
          </p:cNvPr>
          <p:cNvSpPr/>
          <p:nvPr userDrawn="1"/>
        </p:nvSpPr>
        <p:spPr>
          <a:xfrm>
            <a:off x="256804" y="219711"/>
            <a:ext cx="11658600" cy="6443889"/>
          </a:xfrm>
          <a:prstGeom prst="rect">
            <a:avLst/>
          </a:prstGeom>
          <a:solidFill>
            <a:schemeClr val="bg1"/>
          </a:solidFill>
          <a:ln w="76200">
            <a:solidFill>
              <a:srgbClr val="E4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2">
            <a:extLst>
              <a:ext uri="{FF2B5EF4-FFF2-40B4-BE49-F238E27FC236}">
                <a16:creationId xmlns:a16="http://schemas.microsoft.com/office/drawing/2014/main" id="{2DF4DB73-A4B1-401D-372E-9748EC327C68}"/>
              </a:ext>
            </a:extLst>
          </p:cNvPr>
          <p:cNvCxnSpPr>
            <a:cxnSpLocks/>
          </p:cNvCxnSpPr>
          <p:nvPr userDrawn="1"/>
        </p:nvCxnSpPr>
        <p:spPr>
          <a:xfrm>
            <a:off x="826325" y="1131101"/>
            <a:ext cx="1106532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BC6FDF-503C-9FCC-F140-0F8115107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068" y="466897"/>
            <a:ext cx="7522010" cy="636908"/>
          </a:xfr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KR" dirty="0"/>
              <a:t>Click to add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2F770C-403F-9A24-675A-BFA7EA137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6325" y="1364783"/>
            <a:ext cx="10527475" cy="5089992"/>
          </a:xfrm>
        </p:spPr>
        <p:txBody>
          <a:bodyPr/>
          <a:lstStyle>
            <a:lvl1pPr>
              <a:lnSpc>
                <a:spcPct val="125000"/>
              </a:lnSpc>
              <a:defRPr sz="2400">
                <a:latin typeface="+mj-lt"/>
              </a:defRPr>
            </a:lvl1pPr>
            <a:lvl2pPr marL="685800" indent="-228600">
              <a:lnSpc>
                <a:spcPct val="125000"/>
              </a:lnSpc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>
              <a:lnSpc>
                <a:spcPct val="125000"/>
              </a:lnSpc>
              <a:defRPr>
                <a:latin typeface="+mj-lt"/>
              </a:defRPr>
            </a:lvl3pPr>
            <a:lvl4pPr>
              <a:lnSpc>
                <a:spcPct val="125000"/>
              </a:lnSpc>
              <a:defRPr>
                <a:latin typeface="+mj-lt"/>
              </a:defRPr>
            </a:lvl4pPr>
            <a:lvl5pPr>
              <a:lnSpc>
                <a:spcPct val="125000"/>
              </a:lnSpc>
              <a:defRPr>
                <a:latin typeface="+mj-lt"/>
              </a:defRPr>
            </a:lvl5pPr>
          </a:lstStyle>
          <a:p>
            <a:pPr lvl="0"/>
            <a:r>
              <a:rPr lang="en-US" dirty="0"/>
              <a:t>Big</a:t>
            </a:r>
          </a:p>
          <a:p>
            <a:pPr lvl="1"/>
            <a:r>
              <a:rPr lang="en-US" dirty="0"/>
              <a:t> small</a:t>
            </a:r>
          </a:p>
        </p:txBody>
      </p:sp>
    </p:spTree>
    <p:extLst>
      <p:ext uri="{BB962C8B-B14F-4D97-AF65-F5344CB8AC3E}">
        <p14:creationId xmlns:p14="http://schemas.microsoft.com/office/powerpoint/2010/main" val="20948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C1DAB-5034-49B6-98D8-11340F27D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07F400-EF2D-4FC3-A81D-AD1CE67DB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1DB54-209F-4FCA-A725-8D590803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DB57-DE19-7043-BE3C-2408B7E8CDA0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BD9E57-9F98-4039-8B52-05333668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6612D-F7B7-47D0-9CB7-568464B4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820F0-5086-43F7-98A7-B7F7F64D9D7B}"/>
              </a:ext>
            </a:extLst>
          </p:cNvPr>
          <p:cNvSpPr/>
          <p:nvPr userDrawn="1"/>
        </p:nvSpPr>
        <p:spPr>
          <a:xfrm>
            <a:off x="266700" y="218930"/>
            <a:ext cx="11658600" cy="6443889"/>
          </a:xfrm>
          <a:prstGeom prst="rect">
            <a:avLst/>
          </a:prstGeom>
          <a:solidFill>
            <a:schemeClr val="bg1"/>
          </a:solidFill>
          <a:ln w="76200">
            <a:solidFill>
              <a:srgbClr val="E47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09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3E697-86FA-4D9E-AFB3-2F9BA970B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A12DF2-F489-411C-A941-5926A974E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449F3A-E62F-439F-BF88-476771E7C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CCA4-208C-7447-B58C-D220FF11A9BF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FD0D5-7F2B-4D78-B9E8-70585907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5D0725-D2A3-42B4-9F7B-D25ACEBE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0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8C685-D659-4B6D-B514-05BAD663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6EDA1-B81C-4310-BB65-4F21428D2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0E896C-9E5C-4445-B9B0-7F24B1025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44A1AD-FDBA-4495-B429-12A66CC8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536B-FBEF-B949-910A-D3887035B664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7BFFC8-5DF3-4918-8FB7-BB8F9835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B76DD-5344-47D1-85FC-65E4FE05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6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7B18E-C331-4E7E-94EF-D34556BA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FB3447-C1BA-463F-BF05-07ADD69A1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7DB6D7-CC54-4FD1-B24D-797EAF836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58BA4-0F12-49DB-9C1E-647DB17BD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16755D-AECB-4556-8D9E-A55F61B47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CB0640-27F9-4C8E-952A-5939C8B8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CDD6-C01C-7E4F-AB72-714714E5910C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56DFE3-A280-44ED-9B72-244331FC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8521BF-DE43-4AC3-94DE-7B79BADE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51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E627D-5ED7-44F9-8272-39344B73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F51D21-4264-41EF-9F6E-4C85865DE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1903-67DC-FF42-86E9-40CE94787900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EB412C-CC43-4D03-8FE4-27F77B782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2CC147-EE38-4E28-9CF4-DD0E6B54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2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85F98-6743-4E40-B83E-563B057E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34150B-053B-43A3-8A2A-A044A095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97982E-65C8-4D4C-B941-271FAB4AC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7C3BD-5AA1-4748-9061-04E6583B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8644-386C-BA4A-9E4D-DC9967B42B94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19E9E9-B473-43BE-A58F-2727FB00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2D154-6AC5-4F57-B414-F2A39140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98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CB7817-5C86-40DA-AB37-5ACA233B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CB67C2-5EB6-4218-BA82-AFB0B8030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7B18B-23B0-4A01-AEA5-04468C98A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102CC-091C-3540-9DB7-76772CC422DC}" type="datetime1">
              <a:rPr lang="en-US" altLang="ko-KR" smtClean="0"/>
              <a:t>10/15/23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25650-ED62-4407-AB66-F09158CC8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C8E08-5B7B-4082-936C-1D846ADE0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269E6-D88B-41CC-8CBF-C493CE77DF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82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5" r:id="rId3"/>
    <p:sldLayoutId id="2147483649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F4768-E941-4329-939F-00F78AB96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376"/>
            <a:ext cx="9144000" cy="278331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ko-KR" b="1" dirty="0">
                <a:solidFill>
                  <a:srgbClr val="E47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br>
              <a:rPr lang="en-US" altLang="ko-KR" b="1" dirty="0">
                <a:solidFill>
                  <a:srgbClr val="E47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b="1" dirty="0">
                <a:solidFill>
                  <a:srgbClr val="E47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PROGRAMMING</a:t>
            </a:r>
            <a:endParaRPr lang="ko-KR" altLang="en-US" b="1" dirty="0">
              <a:solidFill>
                <a:srgbClr val="E47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2369B1-B8DD-462A-8638-AC26E5370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1465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rgbClr val="E4786B"/>
                </a:solidFill>
              </a:rPr>
              <a:t>2023/10/15 12:00 PM</a:t>
            </a:r>
            <a:endParaRPr lang="ko-KR" altLang="en-US" dirty="0">
              <a:solidFill>
                <a:srgbClr val="E4786B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F5A13-F989-E1F3-EF81-AA1DC5B3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191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3A347-70A1-A311-F74D-8D4CBE86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61E5A-C9BB-7313-ABD4-1C73BDBAC2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12" y="1581079"/>
            <a:ext cx="7526338" cy="1314450"/>
          </a:xfrm>
        </p:spPr>
        <p:txBody>
          <a:bodyPr/>
          <a:lstStyle/>
          <a:p>
            <a:r>
              <a:rPr lang="en-KR" dirty="0"/>
              <a:t>ENVIRONMENT SETTINGS</a:t>
            </a:r>
          </a:p>
        </p:txBody>
      </p:sp>
    </p:spTree>
    <p:extLst>
      <p:ext uri="{BB962C8B-B14F-4D97-AF65-F5344CB8AC3E}">
        <p14:creationId xmlns:p14="http://schemas.microsoft.com/office/powerpoint/2010/main" val="279980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DEFD7-AADE-46DD-72AA-2FAE5D02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2A22D-3613-8696-44A2-19A673A29A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1. Installing JDK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10FFF6-7DE2-F4C7-2393-D59C44ECBD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www.oracle.com</a:t>
            </a:r>
            <a:r>
              <a:rPr lang="en-US" dirty="0"/>
              <a:t>/java/technologies/downloads/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6F5089-595D-DC27-D648-D7A97484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02870"/>
            <a:ext cx="7772400" cy="4216783"/>
          </a:xfrm>
          <a:prstGeom prst="rect">
            <a:avLst/>
          </a:prstGeom>
        </p:spPr>
      </p:pic>
      <p:sp>
        <p:nvSpPr>
          <p:cNvPr id="9" name="타원 12">
            <a:extLst>
              <a:ext uri="{FF2B5EF4-FFF2-40B4-BE49-F238E27FC236}">
                <a16:creationId xmlns:a16="http://schemas.microsoft.com/office/drawing/2014/main" id="{5E2A3155-7962-0D50-9947-373D7D713FEF}"/>
              </a:ext>
            </a:extLst>
          </p:cNvPr>
          <p:cNvSpPr/>
          <p:nvPr/>
        </p:nvSpPr>
        <p:spPr>
          <a:xfrm>
            <a:off x="2726047" y="2416883"/>
            <a:ext cx="626753" cy="3644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12">
            <a:extLst>
              <a:ext uri="{FF2B5EF4-FFF2-40B4-BE49-F238E27FC236}">
                <a16:creationId xmlns:a16="http://schemas.microsoft.com/office/drawing/2014/main" id="{39EB89EB-7A7F-7ED8-5EE9-6F87CFE60147}"/>
              </a:ext>
            </a:extLst>
          </p:cNvPr>
          <p:cNvSpPr/>
          <p:nvPr/>
        </p:nvSpPr>
        <p:spPr>
          <a:xfrm>
            <a:off x="2668896" y="3801811"/>
            <a:ext cx="626753" cy="3644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2">
            <a:extLst>
              <a:ext uri="{FF2B5EF4-FFF2-40B4-BE49-F238E27FC236}">
                <a16:creationId xmlns:a16="http://schemas.microsoft.com/office/drawing/2014/main" id="{A20B3147-F7F2-C506-B56C-DD2AC43FA89C}"/>
              </a:ext>
            </a:extLst>
          </p:cNvPr>
          <p:cNvSpPr/>
          <p:nvPr/>
        </p:nvSpPr>
        <p:spPr>
          <a:xfrm>
            <a:off x="2355519" y="5010732"/>
            <a:ext cx="1168731" cy="3644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2">
            <a:extLst>
              <a:ext uri="{FF2B5EF4-FFF2-40B4-BE49-F238E27FC236}">
                <a16:creationId xmlns:a16="http://schemas.microsoft.com/office/drawing/2014/main" id="{48DECAF1-2937-8881-FCD1-75EEE69A5308}"/>
              </a:ext>
            </a:extLst>
          </p:cNvPr>
          <p:cNvSpPr/>
          <p:nvPr/>
        </p:nvSpPr>
        <p:spPr>
          <a:xfrm>
            <a:off x="2355518" y="5831028"/>
            <a:ext cx="1168731" cy="3644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62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F998D-5E0A-6866-95EE-F1B9DC9F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7C7F1-945D-707A-7412-4148BEFB65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1. Installing JDK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8B636-7175-EDC0-E378-E7DCE0EF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5E6D6-F8D1-7E32-BAFD-CBC2FDA5B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35"/>
          <a:stretch/>
        </p:blipFill>
        <p:spPr>
          <a:xfrm>
            <a:off x="774700" y="1364783"/>
            <a:ext cx="3625850" cy="23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5299E-741B-4AED-92F3-733D1BE3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425" y="1764499"/>
            <a:ext cx="5282375" cy="375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874DB-B843-3CB7-3052-FA1FC4E4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49" y="2278665"/>
            <a:ext cx="6057075" cy="4309460"/>
          </a:xfrm>
          <a:prstGeom prst="rect">
            <a:avLst/>
          </a:prstGeom>
        </p:spPr>
      </p:pic>
      <p:sp>
        <p:nvSpPr>
          <p:cNvPr id="9" name="타원 12">
            <a:extLst>
              <a:ext uri="{FF2B5EF4-FFF2-40B4-BE49-F238E27FC236}">
                <a16:creationId xmlns:a16="http://schemas.microsoft.com/office/drawing/2014/main" id="{C2E3FFAC-1534-5C00-0D9A-2C42C6B93E32}"/>
              </a:ext>
            </a:extLst>
          </p:cNvPr>
          <p:cNvSpPr/>
          <p:nvPr/>
        </p:nvSpPr>
        <p:spPr>
          <a:xfrm>
            <a:off x="10769434" y="6272566"/>
            <a:ext cx="1168731" cy="3644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06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9E8A7-378E-290B-DF3A-2FA3A205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B5CFA-81E9-729D-A9AF-B9D471FBF8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2. Installing Eclipse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2F36B-24CA-66A7-86FF-43AF4DCC0A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www.eclipse.org</a:t>
            </a:r>
            <a:r>
              <a:rPr lang="en-US" dirty="0"/>
              <a:t>/downloads/packages/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63509-87E5-8073-CEB5-4C24A97E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1" y="1932493"/>
            <a:ext cx="5467350" cy="4655632"/>
          </a:xfrm>
          <a:prstGeom prst="rect">
            <a:avLst/>
          </a:prstGeom>
        </p:spPr>
      </p:pic>
      <p:sp>
        <p:nvSpPr>
          <p:cNvPr id="6" name="타원 12">
            <a:extLst>
              <a:ext uri="{FF2B5EF4-FFF2-40B4-BE49-F238E27FC236}">
                <a16:creationId xmlns:a16="http://schemas.microsoft.com/office/drawing/2014/main" id="{B5C1AB0C-7BBC-CA3C-A73C-404276046C01}"/>
              </a:ext>
            </a:extLst>
          </p:cNvPr>
          <p:cNvSpPr/>
          <p:nvPr/>
        </p:nvSpPr>
        <p:spPr>
          <a:xfrm>
            <a:off x="5400462" y="5863344"/>
            <a:ext cx="1267039" cy="640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D426C-C9A1-CC13-96F2-60283EDDC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629" y="3162977"/>
            <a:ext cx="3593397" cy="1395179"/>
          </a:xfrm>
          <a:prstGeom prst="rect">
            <a:avLst/>
          </a:prstGeom>
        </p:spPr>
      </p:pic>
      <p:sp>
        <p:nvSpPr>
          <p:cNvPr id="8" name="타원 12">
            <a:extLst>
              <a:ext uri="{FF2B5EF4-FFF2-40B4-BE49-F238E27FC236}">
                <a16:creationId xmlns:a16="http://schemas.microsoft.com/office/drawing/2014/main" id="{22AF77D8-C611-F605-5415-02EB122BF7A4}"/>
              </a:ext>
            </a:extLst>
          </p:cNvPr>
          <p:cNvSpPr/>
          <p:nvPr/>
        </p:nvSpPr>
        <p:spPr>
          <a:xfrm>
            <a:off x="8705851" y="3162977"/>
            <a:ext cx="1267039" cy="640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1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FBB3B-8F19-2BE9-29E2-ECBE679D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3D443-AE48-AA61-B8F3-EC647F5B7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2. Installing Eclipse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D5BF6-EC8C-4B51-89D5-21FC781B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508250"/>
            <a:ext cx="4102100" cy="1841500"/>
          </a:xfrm>
          <a:prstGeom prst="rect">
            <a:avLst/>
          </a:prstGeom>
        </p:spPr>
      </p:pic>
      <p:sp>
        <p:nvSpPr>
          <p:cNvPr id="7" name="Bent Arrow 6">
            <a:extLst>
              <a:ext uri="{FF2B5EF4-FFF2-40B4-BE49-F238E27FC236}">
                <a16:creationId xmlns:a16="http://schemas.microsoft.com/office/drawing/2014/main" id="{8B3A342A-7076-DC61-99E9-7721FBD714D3}"/>
              </a:ext>
            </a:extLst>
          </p:cNvPr>
          <p:cNvSpPr/>
          <p:nvPr/>
        </p:nvSpPr>
        <p:spPr>
          <a:xfrm rot="11913837">
            <a:off x="5570715" y="3906630"/>
            <a:ext cx="1530415" cy="487718"/>
          </a:xfrm>
          <a:prstGeom prst="bentArrow">
            <a:avLst>
              <a:gd name="adj1" fmla="val 25000"/>
              <a:gd name="adj2" fmla="val 25052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A5402-31E2-E51F-0CBE-022EDCAE44BA}"/>
              </a:ext>
            </a:extLst>
          </p:cNvPr>
          <p:cNvSpPr txBox="1"/>
          <p:nvPr/>
        </p:nvSpPr>
        <p:spPr>
          <a:xfrm>
            <a:off x="5454110" y="457395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+mn-ea"/>
              </a:rPr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376694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82016-DA30-8775-DFC1-700308C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A497D-B0F5-5D3C-29F4-E181B9D67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3. Set up Eclipse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4FEF3-7410-7FF8-0BCF-7566C62859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KR" dirty="0"/>
              <a:t>Make a workspace folder where you want to work on.</a:t>
            </a:r>
          </a:p>
          <a:p>
            <a:pPr>
              <a:lnSpc>
                <a:spcPct val="150000"/>
              </a:lnSpc>
            </a:pPr>
            <a:r>
              <a:rPr lang="en-KR" dirty="0"/>
              <a:t>Directory is recommended to be in English (not Korean) without </a:t>
            </a:r>
            <a:br>
              <a:rPr lang="en-KR" dirty="0"/>
            </a:br>
            <a:r>
              <a:rPr lang="en-KR" dirty="0"/>
              <a:t>blank spaces or special letters.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85070-7BB0-A36D-01D5-2A85465B1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12" y="3371850"/>
            <a:ext cx="73279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1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05915D-11E1-C3C8-3686-3A895AB6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24207-FBD4-41FF-3C48-9C6B3D4EE1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3. Set up Eclipse Workspace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66EEB-289D-8A6D-4F12-6716C5DA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910" y="1294327"/>
            <a:ext cx="7120180" cy="5244585"/>
          </a:xfrm>
          <a:prstGeom prst="rect">
            <a:avLst/>
          </a:prstGeom>
        </p:spPr>
      </p:pic>
      <p:sp>
        <p:nvSpPr>
          <p:cNvPr id="6" name="타원 12">
            <a:extLst>
              <a:ext uri="{FF2B5EF4-FFF2-40B4-BE49-F238E27FC236}">
                <a16:creationId xmlns:a16="http://schemas.microsoft.com/office/drawing/2014/main" id="{56A55D75-14DC-C3FF-92EB-4517E9CC5785}"/>
              </a:ext>
            </a:extLst>
          </p:cNvPr>
          <p:cNvSpPr/>
          <p:nvPr/>
        </p:nvSpPr>
        <p:spPr>
          <a:xfrm>
            <a:off x="3064468" y="2667031"/>
            <a:ext cx="2902379" cy="7619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8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A2EAB-D3E0-1B53-D29A-AC864C8C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549B2-2421-052A-F020-057E4A6C2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3. Set up Eclipse Workspace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3029A-CEFD-767C-8FED-09304034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3302"/>
            <a:ext cx="4845992" cy="4060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B1633-7FC5-9F03-AEDC-1023AB76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883" y="1891274"/>
            <a:ext cx="4851918" cy="3982584"/>
          </a:xfrm>
          <a:prstGeom prst="rect">
            <a:avLst/>
          </a:prstGeom>
        </p:spPr>
      </p:pic>
      <p:sp>
        <p:nvSpPr>
          <p:cNvPr id="10" name="타원 12">
            <a:extLst>
              <a:ext uri="{FF2B5EF4-FFF2-40B4-BE49-F238E27FC236}">
                <a16:creationId xmlns:a16="http://schemas.microsoft.com/office/drawing/2014/main" id="{15797DBF-06FB-06B2-0E14-F9A8789C8DD4}"/>
              </a:ext>
            </a:extLst>
          </p:cNvPr>
          <p:cNvSpPr/>
          <p:nvPr/>
        </p:nvSpPr>
        <p:spPr>
          <a:xfrm>
            <a:off x="2482087" y="5233215"/>
            <a:ext cx="617576" cy="640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2">
            <a:extLst>
              <a:ext uri="{FF2B5EF4-FFF2-40B4-BE49-F238E27FC236}">
                <a16:creationId xmlns:a16="http://schemas.microsoft.com/office/drawing/2014/main" id="{762F07BB-17E6-81AF-1D5E-B5AA17A48647}"/>
              </a:ext>
            </a:extLst>
          </p:cNvPr>
          <p:cNvSpPr/>
          <p:nvPr/>
        </p:nvSpPr>
        <p:spPr>
          <a:xfrm>
            <a:off x="8167382" y="5277128"/>
            <a:ext cx="617576" cy="640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24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5ACA0A-F990-3E65-5C49-7F2FC966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BC82D-C162-7AC6-AA4C-339912F98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3. Set up Eclipse Workspace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4CC08-5B34-8E7A-5F1D-26E6D0D8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25" y="1705746"/>
            <a:ext cx="5100235" cy="4150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193EE-0BD4-E531-E372-51FE1A3B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566" y="1705746"/>
            <a:ext cx="5100234" cy="4277365"/>
          </a:xfrm>
          <a:prstGeom prst="rect">
            <a:avLst/>
          </a:prstGeom>
        </p:spPr>
      </p:pic>
      <p:sp>
        <p:nvSpPr>
          <p:cNvPr id="7" name="타원 12">
            <a:extLst>
              <a:ext uri="{FF2B5EF4-FFF2-40B4-BE49-F238E27FC236}">
                <a16:creationId xmlns:a16="http://schemas.microsoft.com/office/drawing/2014/main" id="{3C99F0FC-E734-FB4E-0FCF-AE0A205769C0}"/>
              </a:ext>
            </a:extLst>
          </p:cNvPr>
          <p:cNvSpPr/>
          <p:nvPr/>
        </p:nvSpPr>
        <p:spPr>
          <a:xfrm>
            <a:off x="2575075" y="5279709"/>
            <a:ext cx="617576" cy="640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12">
            <a:extLst>
              <a:ext uri="{FF2B5EF4-FFF2-40B4-BE49-F238E27FC236}">
                <a16:creationId xmlns:a16="http://schemas.microsoft.com/office/drawing/2014/main" id="{7CB15432-DED2-E848-674D-4CA16EAF4B62}"/>
              </a:ext>
            </a:extLst>
          </p:cNvPr>
          <p:cNvSpPr/>
          <p:nvPr/>
        </p:nvSpPr>
        <p:spPr>
          <a:xfrm>
            <a:off x="7993026" y="5311472"/>
            <a:ext cx="617576" cy="640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805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CB30F-0069-3DCF-F0F4-7205BEEC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55D2D-9D3F-8A0D-DFBB-CB91D82B5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3. Set up Eclipse Workspace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74645-7FA0-8A82-7F13-53758E93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8973"/>
            <a:ext cx="5053739" cy="4266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C3BCB-F1AC-F55C-8DE0-8DA532B59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61" y="1648973"/>
            <a:ext cx="5053739" cy="4192393"/>
          </a:xfrm>
          <a:prstGeom prst="rect">
            <a:avLst/>
          </a:prstGeom>
        </p:spPr>
      </p:pic>
      <p:sp>
        <p:nvSpPr>
          <p:cNvPr id="7" name="타원 12">
            <a:extLst>
              <a:ext uri="{FF2B5EF4-FFF2-40B4-BE49-F238E27FC236}">
                <a16:creationId xmlns:a16="http://schemas.microsoft.com/office/drawing/2014/main" id="{B16C8129-1223-DB71-1564-CC13BA780B8B}"/>
              </a:ext>
            </a:extLst>
          </p:cNvPr>
          <p:cNvSpPr/>
          <p:nvPr/>
        </p:nvSpPr>
        <p:spPr>
          <a:xfrm>
            <a:off x="2513084" y="5214175"/>
            <a:ext cx="617576" cy="640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12">
            <a:extLst>
              <a:ext uri="{FF2B5EF4-FFF2-40B4-BE49-F238E27FC236}">
                <a16:creationId xmlns:a16="http://schemas.microsoft.com/office/drawing/2014/main" id="{1120C803-8139-3B96-CDE0-78469C2DE9E4}"/>
              </a:ext>
            </a:extLst>
          </p:cNvPr>
          <p:cNvSpPr/>
          <p:nvPr/>
        </p:nvSpPr>
        <p:spPr>
          <a:xfrm>
            <a:off x="7993024" y="5209027"/>
            <a:ext cx="617576" cy="640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352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83144-1D92-D446-D93E-72B7B359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858"/>
            <a:ext cx="10830636" cy="5113010"/>
          </a:xfrm>
        </p:spPr>
        <p:txBody>
          <a:bodyPr numCol="2"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+mn-ea"/>
              </a:rPr>
              <a:t>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+mn-ea"/>
              </a:rPr>
              <a:t>Environment Settings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+mn-ea"/>
              </a:rPr>
              <a:t>Java Basics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+mn-ea"/>
              </a:rPr>
              <a:t>Data Types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200" dirty="0">
                <a:latin typeface="+mn-ea"/>
              </a:rPr>
              <a:t>Operators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200" dirty="0">
                <a:latin typeface="+mn-ea"/>
              </a:rPr>
              <a:t>Input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8397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D62723-6F08-2FCF-9609-43B2C146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2418D-3D63-7116-EF0F-5252E6A29F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3. Set up Eclipse Workspace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6D2BF-612E-35C1-CE1A-2A9FDCD0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92" y="1405696"/>
            <a:ext cx="5968139" cy="5008165"/>
          </a:xfrm>
          <a:prstGeom prst="rect">
            <a:avLst/>
          </a:prstGeom>
        </p:spPr>
      </p:pic>
      <p:sp>
        <p:nvSpPr>
          <p:cNvPr id="6" name="타원 12">
            <a:extLst>
              <a:ext uri="{FF2B5EF4-FFF2-40B4-BE49-F238E27FC236}">
                <a16:creationId xmlns:a16="http://schemas.microsoft.com/office/drawing/2014/main" id="{B4B2EFCD-5989-85A4-7A36-865B7DA9E12C}"/>
              </a:ext>
            </a:extLst>
          </p:cNvPr>
          <p:cNvSpPr/>
          <p:nvPr/>
        </p:nvSpPr>
        <p:spPr>
          <a:xfrm>
            <a:off x="5447672" y="5668696"/>
            <a:ext cx="1346769" cy="640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57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83B3F-A6DD-BF80-0182-83339ED3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85BF7-FF6C-2366-E71C-B08C74A12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4. Create a Java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9C3EB-ECCE-FDFD-7ADA-0FB53DE44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KR" dirty="0"/>
              <a:t>Project name is recommended to be named in English without blanks.</a:t>
            </a:r>
            <a:br>
              <a:rPr lang="en-KR" dirty="0"/>
            </a:br>
            <a:r>
              <a:rPr lang="en-KR" dirty="0"/>
              <a:t>(same as directory namings)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FD959-C245-3E3E-B661-1E8B878B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125" y="2038768"/>
            <a:ext cx="4447252" cy="45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5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B283DF-EA2D-A424-3A91-A85A78FB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454101-EDC8-BA34-4A73-C1347F7732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4. Create a Java Project (</a:t>
            </a:r>
            <a:r>
              <a:rPr lang="en-US" dirty="0"/>
              <a:t>cont.)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650CD-79F0-E8BF-DEDD-B1FEA3C949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KR" dirty="0"/>
              <a:t>Check if Perspective is in Java (default).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4C75E-80A1-9692-A569-636C7FBA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584449"/>
            <a:ext cx="3028127" cy="2034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AEED9-3C7B-A742-5B45-112F695B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1382479"/>
            <a:ext cx="4216400" cy="5054600"/>
          </a:xfrm>
          <a:prstGeom prst="rect">
            <a:avLst/>
          </a:prstGeom>
        </p:spPr>
      </p:pic>
      <p:sp>
        <p:nvSpPr>
          <p:cNvPr id="8" name="타원 12">
            <a:extLst>
              <a:ext uri="{FF2B5EF4-FFF2-40B4-BE49-F238E27FC236}">
                <a16:creationId xmlns:a16="http://schemas.microsoft.com/office/drawing/2014/main" id="{DCD65858-C2AB-A2BA-D815-29739293510D}"/>
              </a:ext>
            </a:extLst>
          </p:cNvPr>
          <p:cNvSpPr/>
          <p:nvPr/>
        </p:nvSpPr>
        <p:spPr>
          <a:xfrm>
            <a:off x="4453972" y="2553453"/>
            <a:ext cx="519175" cy="515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12">
            <a:extLst>
              <a:ext uri="{FF2B5EF4-FFF2-40B4-BE49-F238E27FC236}">
                <a16:creationId xmlns:a16="http://schemas.microsoft.com/office/drawing/2014/main" id="{D1A58C41-080E-B223-8C58-6B71E1D79D2C}"/>
              </a:ext>
            </a:extLst>
          </p:cNvPr>
          <p:cNvSpPr/>
          <p:nvPr/>
        </p:nvSpPr>
        <p:spPr>
          <a:xfrm>
            <a:off x="6995849" y="1806951"/>
            <a:ext cx="2465651" cy="362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589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562D31-8362-DFAD-9CDE-566A39E6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A1708-ED16-CE79-B7F2-E9494A4C2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5. Create a Class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2FE33-8D18-100C-6D45-C6C3FD26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412" y="2063750"/>
            <a:ext cx="5575300" cy="2730500"/>
          </a:xfrm>
          <a:prstGeom prst="rect">
            <a:avLst/>
          </a:prstGeom>
        </p:spPr>
      </p:pic>
      <p:sp>
        <p:nvSpPr>
          <p:cNvPr id="6" name="타원 12">
            <a:extLst>
              <a:ext uri="{FF2B5EF4-FFF2-40B4-BE49-F238E27FC236}">
                <a16:creationId xmlns:a16="http://schemas.microsoft.com/office/drawing/2014/main" id="{A8670D2E-F55B-B45F-C5F1-D8615C6498A6}"/>
              </a:ext>
            </a:extLst>
          </p:cNvPr>
          <p:cNvSpPr/>
          <p:nvPr/>
        </p:nvSpPr>
        <p:spPr>
          <a:xfrm>
            <a:off x="6716725" y="2274484"/>
            <a:ext cx="519175" cy="515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12">
            <a:extLst>
              <a:ext uri="{FF2B5EF4-FFF2-40B4-BE49-F238E27FC236}">
                <a16:creationId xmlns:a16="http://schemas.microsoft.com/office/drawing/2014/main" id="{3D5447FD-E190-A3C9-BBE4-22E6FBB67D07}"/>
              </a:ext>
            </a:extLst>
          </p:cNvPr>
          <p:cNvSpPr/>
          <p:nvPr/>
        </p:nvSpPr>
        <p:spPr>
          <a:xfrm>
            <a:off x="3253351" y="3241136"/>
            <a:ext cx="1969577" cy="772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677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E4F1D9-5B1D-B6D9-357D-B9B694A3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972F-3294-3FC3-43EE-C8F33A7F0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5. Create a Class File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5A07F-F6F4-96A5-B61E-2A437093CF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KR" dirty="0"/>
              <a:t>Java type names usually start with an</a:t>
            </a:r>
            <a:br>
              <a:rPr lang="en-KR" dirty="0"/>
            </a:br>
            <a:r>
              <a:rPr lang="en-KR" dirty="0"/>
              <a:t>uppercase letter by convention.</a:t>
            </a:r>
          </a:p>
          <a:p>
            <a:pPr>
              <a:lnSpc>
                <a:spcPct val="150000"/>
              </a:lnSpc>
            </a:pPr>
            <a:endParaRPr lang="en-KR" dirty="0"/>
          </a:p>
          <a:p>
            <a:pPr>
              <a:lnSpc>
                <a:spcPct val="150000"/>
              </a:lnSpc>
            </a:pPr>
            <a:r>
              <a:rPr lang="en-KR" dirty="0"/>
              <a:t>Check public static void main(String[] args)</a:t>
            </a:r>
            <a:br>
              <a:rPr lang="en-KR" dirty="0"/>
            </a:br>
            <a:r>
              <a:rPr lang="en-KR" dirty="0"/>
              <a:t>option if this is the main class.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FF73F-6BF2-7022-5675-7558F699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261" y="1222396"/>
            <a:ext cx="4695986" cy="5133954"/>
          </a:xfrm>
          <a:prstGeom prst="rect">
            <a:avLst/>
          </a:prstGeom>
        </p:spPr>
      </p:pic>
      <p:sp>
        <p:nvSpPr>
          <p:cNvPr id="6" name="타원 12">
            <a:extLst>
              <a:ext uri="{FF2B5EF4-FFF2-40B4-BE49-F238E27FC236}">
                <a16:creationId xmlns:a16="http://schemas.microsoft.com/office/drawing/2014/main" id="{F85D23C5-69B1-AD4C-E72C-37C0915E9128}"/>
              </a:ext>
            </a:extLst>
          </p:cNvPr>
          <p:cNvSpPr/>
          <p:nvPr/>
        </p:nvSpPr>
        <p:spPr>
          <a:xfrm>
            <a:off x="7138261" y="2812028"/>
            <a:ext cx="1673024" cy="365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12">
            <a:extLst>
              <a:ext uri="{FF2B5EF4-FFF2-40B4-BE49-F238E27FC236}">
                <a16:creationId xmlns:a16="http://schemas.microsoft.com/office/drawing/2014/main" id="{9E731217-3D8F-A0B5-F965-16C66A1254E8}"/>
              </a:ext>
            </a:extLst>
          </p:cNvPr>
          <p:cNvSpPr/>
          <p:nvPr/>
        </p:nvSpPr>
        <p:spPr>
          <a:xfrm>
            <a:off x="7811148" y="4678583"/>
            <a:ext cx="2197530" cy="2343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762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513FA6-02FA-EB55-4657-A8FC0AF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186E3-AAA8-6EE4-524B-30F0CC8E4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5. Create a Class File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F2282-77D9-CF11-61EC-6BF14A1A6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In Java, file names (.java) should be the same as the class name.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KR" sz="2200" dirty="0"/>
              <a:t>cf) In Python, file names (.py) can be different from class names inside the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F73F2-8272-171D-1B44-94BBCB81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315" y="2102603"/>
            <a:ext cx="9221493" cy="3073831"/>
          </a:xfrm>
          <a:prstGeom prst="rect">
            <a:avLst/>
          </a:prstGeom>
        </p:spPr>
      </p:pic>
      <p:sp>
        <p:nvSpPr>
          <p:cNvPr id="6" name="타원 12">
            <a:extLst>
              <a:ext uri="{FF2B5EF4-FFF2-40B4-BE49-F238E27FC236}">
                <a16:creationId xmlns:a16="http://schemas.microsoft.com/office/drawing/2014/main" id="{337FD38F-DF06-34E5-9444-B73A90D19D69}"/>
              </a:ext>
            </a:extLst>
          </p:cNvPr>
          <p:cNvSpPr/>
          <p:nvPr/>
        </p:nvSpPr>
        <p:spPr>
          <a:xfrm>
            <a:off x="4417036" y="3161655"/>
            <a:ext cx="2603695" cy="4499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12">
            <a:extLst>
              <a:ext uri="{FF2B5EF4-FFF2-40B4-BE49-F238E27FC236}">
                <a16:creationId xmlns:a16="http://schemas.microsoft.com/office/drawing/2014/main" id="{535A6FDF-BA68-3EDF-9BA2-259700BC48C8}"/>
              </a:ext>
            </a:extLst>
          </p:cNvPr>
          <p:cNvSpPr/>
          <p:nvPr/>
        </p:nvSpPr>
        <p:spPr>
          <a:xfrm>
            <a:off x="2271793" y="4098387"/>
            <a:ext cx="1673024" cy="365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076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F9B75-D46E-2CE0-6448-EE443819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13F46-DC42-66BB-53F5-1225DF26B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6. Eclipse Preferences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90B99-B4B9-0D13-D38B-1E85029EF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Eclipse → Settings → General → Appearance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87B0F-195D-0A1E-8024-448F7A6E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056" y="2251025"/>
            <a:ext cx="5141300" cy="410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DB379-67CE-C483-11F9-9D85F11D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176" y="2728848"/>
            <a:ext cx="25527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0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AC9BD2-23BE-CA95-BBDF-40DA7EB5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DB73D-81EB-353C-C539-C8874A2F8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6. Eclipse Preferences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5004D-FA04-5DA8-CE24-9C79FF19E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KR" dirty="0"/>
              <a:t>Preferences → Content Assist </a:t>
            </a:r>
            <a:br>
              <a:rPr lang="en-KR" dirty="0"/>
            </a:br>
            <a:r>
              <a:rPr lang="en-KR" dirty="0"/>
              <a:t>→ Auto Activation</a:t>
            </a:r>
          </a:p>
          <a:p>
            <a:endParaRPr lang="en-KR" dirty="0"/>
          </a:p>
          <a:p>
            <a:r>
              <a:rPr lang="en-KR" dirty="0"/>
              <a:t>Mac Keyboard Shortcuts → Input Sources</a:t>
            </a:r>
            <a:br>
              <a:rPr lang="en-KR" dirty="0"/>
            </a:br>
            <a:r>
              <a:rPr lang="en-KR" dirty="0"/>
              <a:t>→ uncheck both items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KR" i="1" dirty="0"/>
              <a:t>control + command + .</a:t>
            </a:r>
            <a:r>
              <a:rPr lang="en-KR" dirty="0"/>
              <a:t> : auto-complete</a:t>
            </a:r>
          </a:p>
          <a:p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02122-9EB4-A263-9C09-D50C072D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017" y="1414802"/>
            <a:ext cx="4501789" cy="4976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E8B3E-56FD-925F-A382-F7679E12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45" y="4112073"/>
            <a:ext cx="5337875" cy="128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64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AB9A9-A34D-150B-1861-47A4D04B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03E91-38D8-054C-3EFF-3D56C4E15D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7. Run HelloWorld.java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C5091-339C-20C9-2FCE-7C35579739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System.out.println(“</a:t>
            </a:r>
            <a:r>
              <a:rPr lang="en-KR" sz="2000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KR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ome string</a:t>
            </a:r>
            <a:r>
              <a:rPr lang="en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”); </a:t>
            </a:r>
            <a:r>
              <a:rPr lang="en-KR" dirty="0"/>
              <a:t>prints the string in the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A30DE-2273-51BA-CE92-8F418914F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112" y="2035175"/>
            <a:ext cx="5549900" cy="4419600"/>
          </a:xfrm>
          <a:prstGeom prst="rect">
            <a:avLst/>
          </a:prstGeom>
        </p:spPr>
      </p:pic>
      <p:sp>
        <p:nvSpPr>
          <p:cNvPr id="6" name="타원 12">
            <a:extLst>
              <a:ext uri="{FF2B5EF4-FFF2-40B4-BE49-F238E27FC236}">
                <a16:creationId xmlns:a16="http://schemas.microsoft.com/office/drawing/2014/main" id="{7CBAE03D-8FD8-FD4B-ECC0-259156DE723B}"/>
              </a:ext>
            </a:extLst>
          </p:cNvPr>
          <p:cNvSpPr/>
          <p:nvPr/>
        </p:nvSpPr>
        <p:spPr>
          <a:xfrm rot="2371851">
            <a:off x="3279183" y="1968275"/>
            <a:ext cx="440410" cy="427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126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ABBD0-CD4F-B151-0B6D-71329E4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4A839-8459-F0DC-98A5-6DC517BB71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JAVA BASICS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D9F64-AE61-4B33-E6FE-352D3ED646E1}"/>
              </a:ext>
            </a:extLst>
          </p:cNvPr>
          <p:cNvSpPr txBox="1"/>
          <p:nvPr/>
        </p:nvSpPr>
        <p:spPr>
          <a:xfrm>
            <a:off x="1245652" y="3429000"/>
            <a:ext cx="7880763" cy="334495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sz="2400" dirty="0">
                <a:latin typeface="+mn-ea"/>
              </a:rPr>
              <a:t>Java Code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Anatomy of a 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Identifiers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Keywords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Naming Conventions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Comments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Print on Console</a:t>
            </a:r>
            <a:endParaRPr lang="en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620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A179F-984A-5A49-2948-0E91C31EE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E5A2B-6908-9A6E-C379-C8BF8EF49F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11" y="1581079"/>
            <a:ext cx="8392055" cy="1314450"/>
          </a:xfrm>
        </p:spPr>
        <p:txBody>
          <a:bodyPr/>
          <a:lstStyle/>
          <a:p>
            <a:r>
              <a:rPr lang="en-KR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95196-C7E1-03CF-B662-2B8331A74097}"/>
              </a:ext>
            </a:extLst>
          </p:cNvPr>
          <p:cNvSpPr txBox="1"/>
          <p:nvPr/>
        </p:nvSpPr>
        <p:spPr>
          <a:xfrm>
            <a:off x="1245652" y="3429000"/>
            <a:ext cx="6185925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sz="2400" dirty="0">
                <a:latin typeface="+mn-ea"/>
              </a:rPr>
              <a:t>Java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sz="2400" dirty="0">
                <a:latin typeface="+mn-ea"/>
              </a:rPr>
              <a:t>Java Platform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sz="2400" dirty="0">
                <a:latin typeface="+mn-ea"/>
              </a:rPr>
              <a:t>How Java 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Java Packages</a:t>
            </a:r>
            <a:endParaRPr lang="en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30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EBF728-5F11-CE3F-D69D-C57C1C1CA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1E99A-F4AF-DFF8-7A24-93F59D25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sz="2800" dirty="0">
                <a:latin typeface="+mn-ea"/>
              </a:rPr>
              <a:t>Java Code Structure</a:t>
            </a: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26AD01A2-3DCE-22BD-313E-44F7999B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00" y="1966233"/>
            <a:ext cx="2943225" cy="34385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7377BDE-A881-D01B-76B7-62401FE292A9}"/>
              </a:ext>
            </a:extLst>
          </p:cNvPr>
          <p:cNvGrpSpPr/>
          <p:nvPr/>
        </p:nvGrpSpPr>
        <p:grpSpPr>
          <a:xfrm>
            <a:off x="5064723" y="2009004"/>
            <a:ext cx="4355297" cy="1373508"/>
            <a:chOff x="4721628" y="1712422"/>
            <a:chExt cx="4355297" cy="1373508"/>
          </a:xfrm>
        </p:grpSpPr>
        <p:sp>
          <p:nvSpPr>
            <p:cNvPr id="6" name="직사각형 3">
              <a:extLst>
                <a:ext uri="{FF2B5EF4-FFF2-40B4-BE49-F238E27FC236}">
                  <a16:creationId xmlns:a16="http://schemas.microsoft.com/office/drawing/2014/main" id="{028F9EC0-1045-1F56-6360-738C99E0E831}"/>
                </a:ext>
              </a:extLst>
            </p:cNvPr>
            <p:cNvSpPr/>
            <p:nvPr/>
          </p:nvSpPr>
          <p:spPr>
            <a:xfrm>
              <a:off x="4721628" y="1712422"/>
              <a:ext cx="4065149" cy="13735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public class Dog{</a:t>
              </a:r>
            </a:p>
            <a:p>
              <a:r>
                <a:rPr lang="en-US" altLang="ko-KR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…</a:t>
              </a:r>
            </a:p>
            <a:p>
              <a:r>
                <a:rPr lang="en-US" altLang="ko-KR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B6AFCE-8C0D-8F9D-4F25-41E6E11E742A}"/>
                </a:ext>
              </a:extLst>
            </p:cNvPr>
            <p:cNvSpPr txBox="1"/>
            <p:nvPr/>
          </p:nvSpPr>
          <p:spPr>
            <a:xfrm>
              <a:off x="7887980" y="1712422"/>
              <a:ext cx="1188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endParaRPr lang="ko-KR" altLang="en-US" sz="20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5D18DC-3878-76CC-C6E8-EBBBE98B0AB3}"/>
              </a:ext>
            </a:extLst>
          </p:cNvPr>
          <p:cNvGrpSpPr/>
          <p:nvPr/>
        </p:nvGrpSpPr>
        <p:grpSpPr>
          <a:xfrm>
            <a:off x="5977244" y="2975783"/>
            <a:ext cx="4543348" cy="1533356"/>
            <a:chOff x="5825991" y="3055358"/>
            <a:chExt cx="4543348" cy="1533356"/>
          </a:xfrm>
        </p:grpSpPr>
        <p:sp>
          <p:nvSpPr>
            <p:cNvPr id="7" name="직사각형 4">
              <a:extLst>
                <a:ext uri="{FF2B5EF4-FFF2-40B4-BE49-F238E27FC236}">
                  <a16:creationId xmlns:a16="http://schemas.microsoft.com/office/drawing/2014/main" id="{C511B85E-A804-A138-9BC1-D6965D453A3A}"/>
                </a:ext>
              </a:extLst>
            </p:cNvPr>
            <p:cNvSpPr/>
            <p:nvPr/>
          </p:nvSpPr>
          <p:spPr>
            <a:xfrm>
              <a:off x="5825991" y="3055358"/>
              <a:ext cx="4181088" cy="153335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public class Dog{</a:t>
              </a:r>
            </a:p>
            <a:p>
              <a:r>
                <a:rPr lang="en-US" altLang="ko-KR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altLang="ko-KR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bark() {</a:t>
              </a:r>
            </a:p>
            <a:p>
              <a:r>
                <a:rPr lang="en-US" altLang="ko-KR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… }</a:t>
              </a:r>
            </a:p>
            <a:p>
              <a:r>
                <a:rPr lang="en-US" altLang="ko-KR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lang="ko-KR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EF589D-3276-8849-AC27-038F015B491F}"/>
                </a:ext>
              </a:extLst>
            </p:cNvPr>
            <p:cNvSpPr txBox="1"/>
            <p:nvPr/>
          </p:nvSpPr>
          <p:spPr>
            <a:xfrm>
              <a:off x="8986275" y="3068788"/>
              <a:ext cx="1383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method</a:t>
              </a:r>
              <a:endParaRPr lang="ko-KR" altLang="en-US" sz="20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28AD69-4B93-89B3-9371-02157F2C4460}"/>
              </a:ext>
            </a:extLst>
          </p:cNvPr>
          <p:cNvGrpSpPr/>
          <p:nvPr/>
        </p:nvGrpSpPr>
        <p:grpSpPr>
          <a:xfrm>
            <a:off x="6772995" y="4192576"/>
            <a:ext cx="5419005" cy="1800076"/>
            <a:chOff x="7106887" y="4764397"/>
            <a:chExt cx="5419005" cy="1800076"/>
          </a:xfrm>
        </p:grpSpPr>
        <p:sp>
          <p:nvSpPr>
            <p:cNvPr id="8" name="직사각형 5">
              <a:extLst>
                <a:ext uri="{FF2B5EF4-FFF2-40B4-BE49-F238E27FC236}">
                  <a16:creationId xmlns:a16="http://schemas.microsoft.com/office/drawing/2014/main" id="{E4B1149C-AFFD-DF56-4094-23FF7B4AC19F}"/>
                </a:ext>
              </a:extLst>
            </p:cNvPr>
            <p:cNvSpPr/>
            <p:nvPr/>
          </p:nvSpPr>
          <p:spPr>
            <a:xfrm>
              <a:off x="7106887" y="4764397"/>
              <a:ext cx="4898074" cy="180007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public class Dog{</a:t>
              </a:r>
            </a:p>
            <a:p>
              <a:r>
                <a:rPr lang="ko-KR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  <a:r>
                <a:rPr lang="en-US" altLang="ko-KR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bark() {</a:t>
              </a:r>
            </a:p>
            <a:p>
              <a:r>
                <a:rPr lang="en-US" altLang="ko-KR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ko-KR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sz="2000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System.out.println</a:t>
              </a:r>
              <a:r>
                <a:rPr lang="en-US" altLang="ko-KR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(“…”);</a:t>
              </a:r>
            </a:p>
            <a:p>
              <a:r>
                <a:rPr lang="ko-KR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  <a:r>
                <a:rPr lang="en-US" altLang="ko-KR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r>
                <a:rPr lang="en-US" altLang="ko-KR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lang="ko-KR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4F72FC-930E-9E90-406F-DAE47364930F}"/>
                </a:ext>
              </a:extLst>
            </p:cNvPr>
            <p:cNvSpPr txBox="1"/>
            <p:nvPr/>
          </p:nvSpPr>
          <p:spPr>
            <a:xfrm>
              <a:off x="10594752" y="4764397"/>
              <a:ext cx="1931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statement</a:t>
              </a:r>
              <a:endParaRPr lang="ko-KR" altLang="en-US" sz="20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580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39C149-F381-F99F-DC6A-CDB2A182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4348E-0BBB-1594-B002-D425B187B8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latin typeface="+mn-ea"/>
              </a:rPr>
              <a:t>Anatomy of a Class</a:t>
            </a:r>
            <a:endParaRPr lang="en-KR" sz="2800" dirty="0">
              <a:latin typeface="+mn-e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F4014-84DB-168B-D3D2-9BD555AC1E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5" y="1364783"/>
            <a:ext cx="10527475" cy="518564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US" altLang="ko-KR" sz="2400" dirty="0"/>
              <a:t>When the JVM starts running, it first looks for the class you give at the command line.</a:t>
            </a:r>
          </a:p>
          <a:p>
            <a:pPr>
              <a:lnSpc>
                <a:spcPct val="170000"/>
              </a:lnSpc>
            </a:pPr>
            <a:r>
              <a:rPr lang="en-US" altLang="ko-KR" sz="2400" dirty="0"/>
              <a:t>Next, it starts looking for the </a:t>
            </a:r>
            <a:r>
              <a:rPr lang="en-US" altLang="ko-KR" sz="2400" b="1" dirty="0"/>
              <a:t>main method</a:t>
            </a:r>
            <a:r>
              <a:rPr lang="en-US" altLang="ko-KR" sz="2400" dirty="0"/>
              <a:t>.</a:t>
            </a:r>
          </a:p>
          <a:p>
            <a:pPr>
              <a:lnSpc>
                <a:spcPct val="170000"/>
              </a:lnSpc>
            </a:pPr>
            <a:endParaRPr lang="en-US" altLang="ko-KR" sz="2400" dirty="0"/>
          </a:p>
          <a:p>
            <a:pPr>
              <a:lnSpc>
                <a:spcPct val="170000"/>
              </a:lnSpc>
            </a:pPr>
            <a:endParaRPr lang="en-US" altLang="ko-KR" sz="1100" dirty="0"/>
          </a:p>
          <a:p>
            <a:pPr>
              <a:lnSpc>
                <a:spcPct val="170000"/>
              </a:lnSpc>
            </a:pPr>
            <a:r>
              <a:rPr lang="en-US" altLang="ko-KR" sz="2400" dirty="0"/>
              <a:t>Next, it runs everything inside the { } of the main method.</a:t>
            </a:r>
          </a:p>
          <a:p>
            <a:pPr>
              <a:lnSpc>
                <a:spcPct val="170000"/>
              </a:lnSpc>
            </a:pPr>
            <a:r>
              <a:rPr lang="en-US" altLang="ko-KR" sz="2400" dirty="0"/>
              <a:t>Every Java application has to have </a:t>
            </a:r>
            <a:r>
              <a:rPr lang="en-US" altLang="ko-KR" sz="2400" b="1" dirty="0"/>
              <a:t>at least one class, and one main method</a:t>
            </a:r>
            <a:r>
              <a:rPr lang="en-US" altLang="ko-KR" sz="2400" dirty="0"/>
              <a:t> (not per class, just per application!)</a:t>
            </a:r>
          </a:p>
          <a:p>
            <a:pPr>
              <a:lnSpc>
                <a:spcPct val="170000"/>
              </a:lnSpc>
            </a:pPr>
            <a:r>
              <a:rPr lang="en-US" altLang="ko-KR" sz="2400" dirty="0"/>
              <a:t>The main method is where the program starts running.</a:t>
            </a:r>
          </a:p>
          <a:p>
            <a:pPr>
              <a:lnSpc>
                <a:spcPct val="170000"/>
              </a:lnSpc>
            </a:pPr>
            <a:r>
              <a:rPr lang="en-US" altLang="ko-KR" sz="2400" dirty="0"/>
              <a:t>Every statement </a:t>
            </a:r>
            <a:r>
              <a:rPr lang="en-US" altLang="ko-KR" sz="2400" b="1" dirty="0"/>
              <a:t>must</a:t>
            </a:r>
            <a:r>
              <a:rPr lang="en-US" altLang="ko-KR" sz="2400" dirty="0"/>
              <a:t> end in a semicolon.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36E7E-8726-89F7-1FAD-3C120A3AC673}"/>
              </a:ext>
            </a:extLst>
          </p:cNvPr>
          <p:cNvSpPr txBox="1"/>
          <p:nvPr/>
        </p:nvSpPr>
        <p:spPr>
          <a:xfrm>
            <a:off x="2752477" y="2588795"/>
            <a:ext cx="6675170" cy="9233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 (String[ ]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//statement;</a:t>
            </a:r>
            <a:b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6877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4A2EA-3896-AA16-5E63-3B3F684E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0B007-A4AB-FC99-0BC4-96FC7A27E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Identifiers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0999B-7A27-6EB9-3FE7-31BB372E1E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141414"/>
                </a:solidFill>
                <a:effectLst/>
                <a:latin typeface="+mn-ea"/>
              </a:rPr>
              <a:t>It must start with a letter, underscore _, or dollar sign ($).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141414"/>
                </a:solidFill>
                <a:effectLst/>
                <a:latin typeface="+mn-ea"/>
              </a:rPr>
              <a:t>You can’t start a name with a number.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141414"/>
                </a:solidFill>
                <a:effectLst/>
                <a:latin typeface="+mn-ea"/>
              </a:rPr>
              <a:t>Don’t start </a:t>
            </a:r>
            <a:r>
              <a:rPr lang="en-US" sz="2200" dirty="0">
                <a:solidFill>
                  <a:srgbClr val="141414"/>
                </a:solidFill>
                <a:latin typeface="+mn-ea"/>
              </a:rPr>
              <a:t>it with number.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141414"/>
                </a:solidFill>
                <a:effectLst/>
                <a:latin typeface="+mn-ea"/>
              </a:rPr>
              <a:t>After the first character, you can use numbers as well.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141414"/>
                </a:solidFill>
                <a:effectLst/>
                <a:latin typeface="+mn-ea"/>
              </a:rPr>
              <a:t>B</a:t>
            </a:r>
            <a:r>
              <a:rPr lang="en-US" sz="2200" dirty="0">
                <a:solidFill>
                  <a:srgbClr val="141414"/>
                </a:solidFill>
                <a:latin typeface="+mn-ea"/>
              </a:rPr>
              <a:t>lank space cannot be included.</a:t>
            </a:r>
            <a:endParaRPr lang="en-US" sz="2200" dirty="0">
              <a:solidFill>
                <a:srgbClr val="141414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141414"/>
                </a:solidFill>
                <a:effectLst/>
                <a:latin typeface="+mn-ea"/>
              </a:rPr>
              <a:t>It can be anything you like, just so long as it </a:t>
            </a:r>
            <a:r>
              <a:rPr lang="en-US" sz="2200" dirty="0">
                <a:solidFill>
                  <a:srgbClr val="141414"/>
                </a:solidFill>
                <a:latin typeface="+mn-ea"/>
              </a:rPr>
              <a:t>i</a:t>
            </a:r>
            <a:r>
              <a:rPr lang="en-US" sz="2200" dirty="0">
                <a:solidFill>
                  <a:srgbClr val="141414"/>
                </a:solidFill>
                <a:effectLst/>
                <a:latin typeface="+mn-ea"/>
              </a:rPr>
              <a:t>sn't one of Java's reserved words. </a:t>
            </a:r>
          </a:p>
          <a:p>
            <a:pPr>
              <a:lnSpc>
                <a:spcPct val="150000"/>
              </a:lnSpc>
            </a:pPr>
            <a:endParaRPr lang="en-KR" sz="2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9974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BC77D-FE00-7C43-386A-A138BD04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B5942-B96D-8538-B878-3349435F7C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Keywords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6C2C1-2A8B-683B-1F54-80E562D2C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KR" dirty="0"/>
              <a:t>Keywords cannot be used as variable names.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AC726D-D0DD-E948-A027-33D83D604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66"/>
          <a:stretch/>
        </p:blipFill>
        <p:spPr bwMode="auto">
          <a:xfrm>
            <a:off x="826325" y="2079197"/>
            <a:ext cx="10432526" cy="4311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896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B97B23-FED9-97B9-D9AE-DF4ECFC7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B768B-8ECE-2BA1-FFA9-F838D77A3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Naming Conventions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F7B9D-20D9-F8DB-AF96-4A1E1F1D1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▽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Class / Interface Names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명사나 형용사를 서술적으로 연결하여 사용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.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첫 글자는 대문자로 표기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.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연결된 단어의 첫 글자도 대문자로 표기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. (Camel-Case)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나머지 문자는 소문자로 표기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.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"$"(dollar sign)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은 내부 클래스에서 특별한 의미가 있기 때문에 사용을 권장하지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않</a:t>
            </a:r>
            <a:r>
              <a:rPr kumimoji="1" lang="ko-KR" altLang="en-US" sz="18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음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.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	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▽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Variables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명사적 의미를 갖게 생성</a:t>
            </a:r>
            <a:r>
              <a:rPr kumimoji="1" lang="en-US" altLang="ko-KR" sz="18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첫 글자는 소문자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연결 단어의 첫 글자는 대문자로 표기합니다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.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(</a:t>
            </a:r>
            <a:r>
              <a:rPr kumimoji="1" lang="en-US" altLang="ko-KR" sz="18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Camel-Case)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나머지 문자는 소문자로 표기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.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일반적으로 변수 이름에서는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"_"(underscore character)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를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 사용하지 않음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.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463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B97B23-FED9-97B9-D9AE-DF4ECFC7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B768B-8ECE-2BA1-FFA9-F838D77A3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Naming Conventions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F7B9D-20D9-F8DB-AF96-4A1E1F1D1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▽ Methods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동사적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 의미를 갖게 함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.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첫 글자는 소문자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연결 단어의 첫 글자는 대문자로 표기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.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(</a:t>
            </a:r>
            <a:r>
              <a:rPr kumimoji="1" lang="en-US" altLang="ko-KR" sz="18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Camel-Case)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나머지 문자는 소문자로 표기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.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메서드 이름 뒤에는 한 쌍의 괄호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 "( )”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가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뒤따</a:t>
            </a:r>
            <a:r>
              <a:rPr kumimoji="1" lang="ko-KR" altLang="en-US" sz="1800" dirty="0" err="1">
                <a:solidFill>
                  <a:srgbClr val="000000"/>
                </a:solidFill>
                <a:latin typeface="+mn-ea"/>
                <a:cs typeface="굴림" pitchFamily="50" charset="-127"/>
              </a:rPr>
              <a:t>름</a:t>
            </a:r>
            <a:r>
              <a:rPr kumimoji="1" lang="en-US" altLang="ko-KR" sz="18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18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 ⇒ 인자 표시 </a:t>
            </a:r>
            <a:r>
              <a:rPr kumimoji="1" lang="en-US" altLang="ko-KR" sz="18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(parameters)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일반적으로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"_"(underscore character)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를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 사용하지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않</a:t>
            </a:r>
            <a:r>
              <a:rPr kumimoji="1" lang="ko-KR" altLang="en-US" sz="18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음</a:t>
            </a:r>
            <a:r>
              <a:rPr kumimoji="1" lang="en-US" altLang="ko-KR" sz="18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.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577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0AFB5-E2FD-1DE8-5D5D-71096CCE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3A85B-A27B-588C-05BD-693E84C127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Variables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7CCFF-971D-9086-7C9E-7B29377118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5" y="2148981"/>
            <a:ext cx="10527475" cy="4305794"/>
          </a:xfrm>
        </p:spPr>
        <p:txBody>
          <a:bodyPr/>
          <a:lstStyle/>
          <a:p>
            <a:r>
              <a:rPr lang="en-KR" dirty="0"/>
              <a:t>type: assigns the data type of the variable.</a:t>
            </a:r>
          </a:p>
          <a:p>
            <a:r>
              <a:rPr lang="en-KR" dirty="0"/>
              <a:t>variableName: follows the Java naming convention, camel-case.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4DCFE-75EB-4758-F22D-0B225FA97DC1}"/>
              </a:ext>
            </a:extLst>
          </p:cNvPr>
          <p:cNvSpPr txBox="1"/>
          <p:nvPr/>
        </p:nvSpPr>
        <p:spPr>
          <a:xfrm>
            <a:off x="4064507" y="1364783"/>
            <a:ext cx="4051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i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K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variableName;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1EE5E-41C8-FDE4-A00A-D3D26664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25" y="3429000"/>
            <a:ext cx="10074071" cy="290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0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74C94-4ADF-162B-2923-1DCB9679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FCCB7-A189-2E0F-0BAC-C73E747368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Variables –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E2632-3A1D-B437-B32B-92C7B4BF8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54" y="1587479"/>
            <a:ext cx="3362278" cy="4574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2242E-19EC-665F-8AFC-2FB49213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91" y="2168291"/>
            <a:ext cx="3396909" cy="25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40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5FAB2-0AB5-7E76-EBFA-452AEA1C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FA2D5-CC13-662E-2ADD-FE9648F16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45622-E787-607D-D90D-6ED977299B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5" y="2565113"/>
            <a:ext cx="10527475" cy="3889662"/>
          </a:xfrm>
        </p:spPr>
        <p:txBody>
          <a:bodyPr>
            <a:normAutofit/>
          </a:bodyPr>
          <a:lstStyle/>
          <a:p>
            <a:r>
              <a:rPr lang="en-KR" sz="2200" dirty="0"/>
              <a:t>returnType: the variable type of the return value.</a:t>
            </a:r>
            <a:br>
              <a:rPr lang="en-KR" sz="2200" dirty="0"/>
            </a:br>
            <a:r>
              <a:rPr lang="en-KR" sz="2200" dirty="0"/>
              <a:t>	        </a:t>
            </a:r>
            <a:r>
              <a:rPr lang="en-KR" sz="1000" dirty="0"/>
              <a:t> </a:t>
            </a:r>
            <a:r>
              <a:rPr lang="en-KR" sz="2200" dirty="0"/>
              <a:t>(if no data is returned after t</a:t>
            </a:r>
            <a:r>
              <a:rPr lang="en-US" sz="2200" dirty="0"/>
              <a:t>h</a:t>
            </a:r>
            <a:r>
              <a:rPr lang="en-KR" sz="2200" dirty="0"/>
              <a:t>e method is ran, use </a:t>
            </a:r>
            <a:r>
              <a:rPr lang="en-K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KR" sz="2200" dirty="0"/>
              <a:t>)</a:t>
            </a:r>
          </a:p>
          <a:p>
            <a:r>
              <a:rPr lang="en-KR" sz="2200" dirty="0"/>
              <a:t>parameterList: used to get the actual values of the parameters.</a:t>
            </a:r>
          </a:p>
          <a:p>
            <a:pPr lvl="1">
              <a:buFont typeface="Wingdings" pitchFamily="2" charset="2"/>
              <a:buChar char="ü"/>
            </a:pPr>
            <a:r>
              <a:rPr lang="en-KR" sz="2200" dirty="0"/>
              <a:t> Each parameter variable must include its data type)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1261F-B4AF-6DE9-8CE4-2749E619AB36}"/>
              </a:ext>
            </a:extLst>
          </p:cNvPr>
          <p:cNvSpPr txBox="1"/>
          <p:nvPr/>
        </p:nvSpPr>
        <p:spPr>
          <a:xfrm>
            <a:off x="2362122" y="1364783"/>
            <a:ext cx="7455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returnType </a:t>
            </a:r>
            <a:r>
              <a:rPr lang="en-KR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(parameterList) {</a:t>
            </a:r>
          </a:p>
          <a:p>
            <a:r>
              <a:rPr lang="en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BC35B-F17A-4908-3FEA-C3653AF6C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22" y="4489613"/>
            <a:ext cx="6248478" cy="204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61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AF6B4-E44B-C002-D2FC-BA7439C2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700FE-BC50-44A1-DCCE-B6CDC9D035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Comments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D9098-2C29-B7B1-174B-AFC548E0B5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effectLst/>
                <a:latin typeface="+mn-ea"/>
              </a:rPr>
              <a:t>// ; </a:t>
            </a:r>
            <a:r>
              <a:rPr lang="ko-KR" altLang="en-US" dirty="0">
                <a:effectLst/>
                <a:latin typeface="+mn-ea"/>
              </a:rPr>
              <a:t>한 줄 주석 </a:t>
            </a:r>
            <a:r>
              <a:rPr lang="en-US" altLang="ko-KR" dirty="0">
                <a:effectLst/>
                <a:latin typeface="+mn-ea"/>
              </a:rPr>
              <a:t>: </a:t>
            </a:r>
            <a:r>
              <a:rPr lang="en-US" u="sng" dirty="0">
                <a:effectLst/>
                <a:latin typeface="+mn-ea"/>
              </a:rPr>
              <a:t>ctrl</a:t>
            </a:r>
            <a:r>
              <a:rPr lang="en-US" dirty="0">
                <a:effectLst/>
                <a:latin typeface="+mn-ea"/>
              </a:rPr>
              <a:t> + /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+mn-ea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effectLst/>
                <a:latin typeface="+mn-ea"/>
              </a:rPr>
              <a:t>/* ; </a:t>
            </a:r>
            <a:r>
              <a:rPr lang="ko-KR" altLang="en-US" dirty="0">
                <a:effectLst/>
                <a:latin typeface="+mn-ea"/>
              </a:rPr>
              <a:t>문단 주석</a:t>
            </a:r>
            <a:r>
              <a:rPr lang="en-US" altLang="ko-KR" dirty="0">
                <a:effectLst/>
                <a:latin typeface="+mn-ea"/>
              </a:rPr>
              <a:t>: </a:t>
            </a:r>
            <a:r>
              <a:rPr lang="en-US" u="sng" dirty="0">
                <a:effectLst/>
                <a:latin typeface="+mn-ea"/>
              </a:rPr>
              <a:t>ctrl</a:t>
            </a:r>
            <a:r>
              <a:rPr lang="en-US" dirty="0">
                <a:effectLst/>
                <a:latin typeface="+mn-ea"/>
              </a:rPr>
              <a:t> + shift + / */</a:t>
            </a:r>
            <a:endParaRPr lang="en-US" dirty="0">
              <a:latin typeface="+mn-ea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en-KR" dirty="0">
              <a:latin typeface="+mn-ea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>
                <a:latin typeface="+mn-ea"/>
              </a:rPr>
              <a:t>주석 해제</a:t>
            </a:r>
            <a:r>
              <a:rPr lang="en-US" altLang="ko-KR" dirty="0">
                <a:latin typeface="+mn-ea"/>
              </a:rPr>
              <a:t>: </a:t>
            </a:r>
            <a:r>
              <a:rPr lang="en-US" dirty="0">
                <a:latin typeface="+mn-ea"/>
              </a:rPr>
              <a:t>ctrl + shift + \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223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C19483-D5BE-CC25-3EBB-B0D8FF98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3AA61-D5A5-8400-837B-5ABDAA494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Java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5DC65-F9FA-3DF7-4E0A-524ADB4A0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Object-oriented language (</a:t>
            </a:r>
            <a:r>
              <a:rPr lang="en-US" altLang="ko-KR" dirty="0"/>
              <a:t>OOP; </a:t>
            </a:r>
            <a:r>
              <a:rPr lang="ko-KR" altLang="en-US" dirty="0"/>
              <a:t>객체 지향 프로그래밍 언어</a:t>
            </a:r>
            <a:r>
              <a:rPr lang="en-US" altLang="ko-KR" dirty="0"/>
              <a:t>)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HW/OS independent (virtual machine based)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Type system: Static, Strong, Safe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Supports garbage collection.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Simple and lean code.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Modularity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Secure programs.</a:t>
            </a:r>
            <a:endParaRPr lang="en-KR" dirty="0"/>
          </a:p>
        </p:txBody>
      </p:sp>
      <p:grpSp>
        <p:nvGrpSpPr>
          <p:cNvPr id="5" name="그룹 2">
            <a:extLst>
              <a:ext uri="{FF2B5EF4-FFF2-40B4-BE49-F238E27FC236}">
                <a16:creationId xmlns:a16="http://schemas.microsoft.com/office/drawing/2014/main" id="{2E57AC87-C117-C431-8EB3-1250DB495A17}"/>
              </a:ext>
            </a:extLst>
          </p:cNvPr>
          <p:cNvGrpSpPr/>
          <p:nvPr/>
        </p:nvGrpSpPr>
        <p:grpSpPr>
          <a:xfrm>
            <a:off x="7514705" y="2256060"/>
            <a:ext cx="4341399" cy="3969801"/>
            <a:chOff x="5076056" y="1844824"/>
            <a:chExt cx="3581400" cy="3547758"/>
          </a:xfrm>
        </p:grpSpPr>
        <p:pic>
          <p:nvPicPr>
            <p:cNvPr id="9" name="_x31060448" descr="EMB000014585f58">
              <a:extLst>
                <a:ext uri="{FF2B5EF4-FFF2-40B4-BE49-F238E27FC236}">
                  <a16:creationId xmlns:a16="http://schemas.microsoft.com/office/drawing/2014/main" id="{2E0D0243-BACC-8F3B-22BF-CFDD98B77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76056" y="1844824"/>
              <a:ext cx="2646363" cy="1466850"/>
            </a:xfrm>
            <a:prstGeom prst="rect">
              <a:avLst/>
            </a:prstGeom>
            <a:noFill/>
          </p:spPr>
        </p:pic>
        <p:pic>
          <p:nvPicPr>
            <p:cNvPr id="10" name="_x31059488" descr="EMB000014585f59">
              <a:extLst>
                <a:ext uri="{FF2B5EF4-FFF2-40B4-BE49-F238E27FC236}">
                  <a16:creationId xmlns:a16="http://schemas.microsoft.com/office/drawing/2014/main" id="{B39638A0-B191-4AC7-45D6-069149CE9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76056" y="3702212"/>
              <a:ext cx="3581400" cy="1466850"/>
            </a:xfrm>
            <a:prstGeom prst="rect">
              <a:avLst/>
            </a:prstGeom>
            <a:noFill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44AC1B-0E87-9CD9-E290-AB9DAE2587C7}"/>
                </a:ext>
              </a:extLst>
            </p:cNvPr>
            <p:cNvSpPr txBox="1"/>
            <p:nvPr/>
          </p:nvSpPr>
          <p:spPr>
            <a:xfrm>
              <a:off x="5936753" y="3273584"/>
              <a:ext cx="9252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플랫폼 종속적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66AB8F-07FC-99F5-419F-6BFBC9C491CB}"/>
                </a:ext>
              </a:extLst>
            </p:cNvPr>
            <p:cNvSpPr txBox="1"/>
            <p:nvPr/>
          </p:nvSpPr>
          <p:spPr>
            <a:xfrm>
              <a:off x="5933312" y="5130972"/>
              <a:ext cx="9252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플랫폼 독립적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596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8BE62-2D4C-0D68-326A-51BFC458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2550C-3B21-4927-CF2E-88D3112629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Print on Console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5EDF4-4479-B47E-B220-B40A8410B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r>
              <a:rPr lang="ko-KR" altLang="en-US" dirty="0"/>
              <a:t>콘솔 창에 소괄호 내 데이터 출력</a:t>
            </a:r>
            <a:endParaRPr lang="en-US" altLang="ko-KR" dirty="0"/>
          </a:p>
          <a:p>
            <a:endParaRPr lang="ko-KR" alt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r>
              <a:rPr lang="ko-KR" altLang="en-US" dirty="0"/>
              <a:t>콘솔 창에 소괄호 내 데이터를 출력</a:t>
            </a:r>
            <a:endParaRPr lang="en-US" altLang="ko-KR" dirty="0"/>
          </a:p>
          <a:p>
            <a:pPr lvl="1"/>
            <a:r>
              <a:rPr lang="ko-KR" altLang="en-US" dirty="0"/>
              <a:t>자동으로 줄 바꿈</a:t>
            </a:r>
          </a:p>
          <a:p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0F2FE-609F-B684-B6C3-0797DE36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1530839"/>
            <a:ext cx="4381500" cy="256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9101C-C7C8-DC59-7FD9-C5397F54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50" y="4621824"/>
            <a:ext cx="2235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01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ABBD0-CD4F-B151-0B6D-71329E4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4A839-8459-F0DC-98A5-6DC517BB71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D9F64-AE61-4B33-E6FE-352D3ED646E1}"/>
              </a:ext>
            </a:extLst>
          </p:cNvPr>
          <p:cNvSpPr txBox="1"/>
          <p:nvPr/>
        </p:nvSpPr>
        <p:spPr>
          <a:xfrm>
            <a:off x="1245652" y="3429000"/>
            <a:ext cx="7880763" cy="175432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Data Types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String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Operators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ea"/>
              </a:rPr>
              <a:t>Array</a:t>
            </a:r>
            <a:endParaRPr lang="en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6187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B9EA3-5F9E-6A81-3AD9-18F4C895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7B52C-CF5A-9868-59EE-A47856EF7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Data Types</a:t>
            </a:r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79DF8740-F635-CA75-9B97-619C12836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"/>
          <a:stretch/>
        </p:blipFill>
        <p:spPr>
          <a:xfrm>
            <a:off x="3202710" y="1260745"/>
            <a:ext cx="5786580" cy="5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24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224C1-4F4D-3E69-B82B-44E000F2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CF1C-6B8E-9DBE-490B-20D2FCB8CE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Data Types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FF132-4BE0-C2DD-0520-50D2F9D7DB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375" y="1269533"/>
            <a:ext cx="10527475" cy="5089992"/>
          </a:xfrm>
        </p:spPr>
        <p:txBody>
          <a:bodyPr/>
          <a:lstStyle/>
          <a:p>
            <a:r>
              <a:rPr lang="en-US" altLang="ko-KR" sz="2000" dirty="0">
                <a:latin typeface="+mn-ea"/>
              </a:rPr>
              <a:t>Primitive Data Types</a:t>
            </a:r>
            <a:endParaRPr lang="ko-KR" altLang="en-US" sz="2000" dirty="0">
              <a:latin typeface="+mn-ea"/>
            </a:endParaRPr>
          </a:p>
          <a:p>
            <a:endParaRPr lang="en-KR" dirty="0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FB523F29-4234-3507-D60B-85CFE85DC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390061"/>
              </p:ext>
            </p:extLst>
          </p:nvPr>
        </p:nvGraphicFramePr>
        <p:xfrm>
          <a:off x="762000" y="1772388"/>
          <a:ext cx="10683239" cy="4689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943">
                  <a:extLst>
                    <a:ext uri="{9D8B030D-6E8A-4147-A177-3AD203B41FA5}">
                      <a16:colId xmlns:a16="http://schemas.microsoft.com/office/drawing/2014/main" val="2926052507"/>
                    </a:ext>
                  </a:extLst>
                </a:gridCol>
                <a:gridCol w="4417832">
                  <a:extLst>
                    <a:ext uri="{9D8B030D-6E8A-4147-A177-3AD203B41FA5}">
                      <a16:colId xmlns:a16="http://schemas.microsoft.com/office/drawing/2014/main" val="1978424374"/>
                    </a:ext>
                  </a:extLst>
                </a:gridCol>
                <a:gridCol w="2257232">
                  <a:extLst>
                    <a:ext uri="{9D8B030D-6E8A-4147-A177-3AD203B41FA5}">
                      <a16:colId xmlns:a16="http://schemas.microsoft.com/office/drawing/2014/main" val="1001652094"/>
                    </a:ext>
                  </a:extLst>
                </a:gridCol>
                <a:gridCol w="2257232">
                  <a:extLst>
                    <a:ext uri="{9D8B030D-6E8A-4147-A177-3AD203B41FA5}">
                      <a16:colId xmlns:a16="http://schemas.microsoft.com/office/drawing/2014/main" val="1238983069"/>
                    </a:ext>
                  </a:extLst>
                </a:gridCol>
              </a:tblGrid>
              <a:tr h="475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Type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Data Type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Memory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Default Value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171072"/>
                  </a:ext>
                </a:extLst>
              </a:tr>
              <a:tr h="50731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Integral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type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0170" marR="90170" marT="45085" marB="450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byte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(-128 ~ 127)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1 byte</a:t>
                      </a: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4289" marR="84289" marT="42144" marB="42144" anchor="ctr"/>
                </a:tc>
                <a:extLst>
                  <a:ext uri="{0D108BD9-81ED-4DB2-BD59-A6C34878D82A}">
                    <a16:rowId xmlns:a16="http://schemas.microsoft.com/office/drawing/2014/main" val="1270681010"/>
                  </a:ext>
                </a:extLst>
              </a:tr>
              <a:tr h="50731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short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(-32,768 ~ 32,767)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2 bytes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extLst>
                  <a:ext uri="{0D108BD9-81ED-4DB2-BD59-A6C34878D82A}">
                    <a16:rowId xmlns:a16="http://schemas.microsoft.com/office/drawing/2014/main" val="1966309649"/>
                  </a:ext>
                </a:extLst>
              </a:tr>
              <a:tr h="5453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int</a:t>
                      </a:r>
                      <a:br>
                        <a:rPr lang="en-US" altLang="ko-KR" sz="1600" dirty="0">
                          <a:latin typeface="+mn-ea"/>
                          <a:ea typeface="+mn-ea"/>
                        </a:rPr>
                      </a:b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(-21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억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~ 21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억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4 bytes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extLst>
                  <a:ext uri="{0D108BD9-81ED-4DB2-BD59-A6C34878D82A}">
                    <a16:rowId xmlns:a16="http://schemas.microsoft.com/office/drawing/2014/main" val="1998035239"/>
                  </a:ext>
                </a:extLst>
              </a:tr>
              <a:tr h="62345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long</a:t>
                      </a:r>
                      <a:br>
                        <a:rPr lang="en-US" altLang="ko-KR" sz="1600" dirty="0">
                          <a:latin typeface="+mn-ea"/>
                          <a:ea typeface="+mn-ea"/>
                        </a:rPr>
                      </a:b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(int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범위 벗어나는 더 큰 수 포함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8 bytes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0L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extLst>
                  <a:ext uri="{0D108BD9-81ED-4DB2-BD59-A6C34878D82A}">
                    <a16:rowId xmlns:a16="http://schemas.microsoft.com/office/drawing/2014/main" val="1655400866"/>
                  </a:ext>
                </a:extLst>
              </a:tr>
              <a:tr h="545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Floating Point type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0170" marR="90170" marT="45085" marB="450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float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±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소수점 아래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자리까지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 (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오차 범위 커서 잘 안 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4 bytes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0.0F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extLst>
                  <a:ext uri="{0D108BD9-81ED-4DB2-BD59-A6C34878D82A}">
                    <a16:rowId xmlns:a16="http://schemas.microsoft.com/office/drawing/2014/main" val="2457491312"/>
                  </a:ext>
                </a:extLst>
              </a:tr>
              <a:tr h="5453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double</a:t>
                      </a:r>
                      <a:br>
                        <a:rPr lang="en-US" altLang="ko-KR" sz="1600" dirty="0">
                          <a:latin typeface="+mn-ea"/>
                          <a:ea typeface="+mn-ea"/>
                        </a:rPr>
                      </a:b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±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소수점 아래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자리까지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8 bytes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0.0D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extLst>
                  <a:ext uri="{0D108BD9-81ED-4DB2-BD59-A6C34878D82A}">
                    <a16:rowId xmlns:a16="http://schemas.microsoft.com/office/drawing/2014/main" val="3952159993"/>
                  </a:ext>
                </a:extLst>
              </a:tr>
              <a:tr h="387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Boolean type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+mn-ea"/>
                          <a:ea typeface="+mn-ea"/>
                        </a:rPr>
                        <a:t>boolean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false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extLst>
                  <a:ext uri="{0D108BD9-81ED-4DB2-BD59-A6C34878D82A}">
                    <a16:rowId xmlns:a16="http://schemas.microsoft.com/office/drawing/2014/main" val="2196626949"/>
                  </a:ext>
                </a:extLst>
              </a:tr>
              <a:tr h="5453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Character type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char</a:t>
                      </a:r>
                      <a:br>
                        <a:rPr lang="en-US" altLang="ko-KR" sz="1600" dirty="0">
                          <a:latin typeface="+mn-ea"/>
                          <a:ea typeface="+mn-ea"/>
                        </a:rPr>
                      </a:b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(ASCII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코드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 UNICODE) (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‘ ’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2 bytes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‘\u0000’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84289" marR="84289" marT="42144" marB="42144" anchor="ctr"/>
                </a:tc>
                <a:extLst>
                  <a:ext uri="{0D108BD9-81ED-4DB2-BD59-A6C34878D82A}">
                    <a16:rowId xmlns:a16="http://schemas.microsoft.com/office/drawing/2014/main" val="111059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106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5BBBD-D672-8F51-07F4-C35A805B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9E688-6D8F-8C77-6D8E-59DE6F7A02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String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D1107-127E-47DA-7667-95F8A3A1DF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KR" dirty="0"/>
              <a:t>use class String to declare a variable.</a:t>
            </a:r>
          </a:p>
          <a:p>
            <a:pPr>
              <a:lnSpc>
                <a:spcPct val="150000"/>
              </a:lnSpc>
            </a:pPr>
            <a:r>
              <a:rPr lang="en-KR" dirty="0"/>
              <a:t>Default value of String is </a:t>
            </a:r>
            <a:r>
              <a:rPr lang="en-KR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KR" dirty="0"/>
              <a:t>.</a:t>
            </a:r>
          </a:p>
          <a:p>
            <a:pPr>
              <a:lnSpc>
                <a:spcPct val="150000"/>
              </a:lnSpc>
            </a:pPr>
            <a:endParaRPr lang="en-KR" dirty="0"/>
          </a:p>
          <a:p>
            <a:pPr>
              <a:lnSpc>
                <a:spcPct val="150000"/>
              </a:lnSpc>
            </a:pPr>
            <a:endParaRPr lang="en-KR" dirty="0"/>
          </a:p>
          <a:p>
            <a:pPr marL="0" indent="0">
              <a:lnSpc>
                <a:spcPct val="150000"/>
              </a:lnSpc>
              <a:buNone/>
            </a:pPr>
            <a:endParaRPr lang="en-KR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A006D-127F-01CC-A293-BBC38C54919F}"/>
              </a:ext>
            </a:extLst>
          </p:cNvPr>
          <p:cNvSpPr txBox="1"/>
          <p:nvPr/>
        </p:nvSpPr>
        <p:spPr>
          <a:xfrm>
            <a:off x="547977" y="2910307"/>
            <a:ext cx="11084169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s1 = "Hello"; 	// declare a variable and assign a String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s2; 			// default value null, length unknown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s3 = ""; 		// null string, length=0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s4 = " "; 		// blank string, length != 0</a:t>
            </a:r>
          </a:p>
        </p:txBody>
      </p:sp>
    </p:spTree>
    <p:extLst>
      <p:ext uri="{BB962C8B-B14F-4D97-AF65-F5344CB8AC3E}">
        <p14:creationId xmlns:p14="http://schemas.microsoft.com/office/powerpoint/2010/main" val="2571190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5BBBD-D672-8F51-07F4-C35A805B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9E688-6D8F-8C77-6D8E-59DE6F7A02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String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D1107-127E-47DA-7667-95F8A3A1DF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KR" dirty="0"/>
              <a:t>When operator ‘+’ is used with a String and other type, it is converted </a:t>
            </a:r>
            <a:br>
              <a:rPr lang="en-KR" dirty="0"/>
            </a:br>
            <a:r>
              <a:rPr lang="en-KR" dirty="0"/>
              <a:t>to String type. ⇒ returning a String.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12A4C-C6D8-088B-A5B1-6B43C21DB55C}"/>
              </a:ext>
            </a:extLst>
          </p:cNvPr>
          <p:cNvSpPr txBox="1"/>
          <p:nvPr/>
        </p:nvSpPr>
        <p:spPr>
          <a:xfrm>
            <a:off x="2883800" y="2959519"/>
            <a:ext cx="6101860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100+200 			// 300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100+"200" 		// “100200”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10+20+"Hello" 		// “30Hello”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"Hello"+10+20 		// “Hello1020”</a:t>
            </a:r>
          </a:p>
        </p:txBody>
      </p:sp>
    </p:spTree>
    <p:extLst>
      <p:ext uri="{BB962C8B-B14F-4D97-AF65-F5344CB8AC3E}">
        <p14:creationId xmlns:p14="http://schemas.microsoft.com/office/powerpoint/2010/main" val="274193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926E0-5A87-3715-D9CF-A1A45983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D7918-DD01-23A8-E1AF-DEBA3323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Data Types –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0BD13-43F8-FFF3-6D72-4A0D10DEE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6" y="1364783"/>
            <a:ext cx="5181600" cy="508999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Integral type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200" dirty="0"/>
              <a:t>int</a:t>
            </a:r>
          </a:p>
          <a:p>
            <a:pPr lvl="2"/>
            <a:r>
              <a:rPr lang="ko-KR" altLang="en-US" dirty="0"/>
              <a:t>한 정수당 </a:t>
            </a:r>
            <a:r>
              <a:rPr lang="en-US" altLang="ko-KR" dirty="0"/>
              <a:t>4 </a:t>
            </a:r>
            <a:r>
              <a:rPr lang="en-US" dirty="0"/>
              <a:t>byte</a:t>
            </a:r>
          </a:p>
          <a:p>
            <a:pPr lvl="2"/>
            <a:r>
              <a:rPr lang="en-US" dirty="0"/>
              <a:t>-21</a:t>
            </a:r>
            <a:r>
              <a:rPr lang="ko-KR" altLang="en-US" dirty="0"/>
              <a:t>억 </a:t>
            </a:r>
            <a:r>
              <a:rPr lang="en-US" altLang="ko-KR" dirty="0"/>
              <a:t>~ 21</a:t>
            </a:r>
            <a:r>
              <a:rPr lang="ko-KR" altLang="en-US" dirty="0"/>
              <a:t>억</a:t>
            </a:r>
          </a:p>
          <a:p>
            <a:pPr lvl="2"/>
            <a:endParaRPr lang="en-US" dirty="0"/>
          </a:p>
          <a:p>
            <a:pPr marL="914400" lvl="1" indent="-457200">
              <a:buFont typeface="+mj-lt"/>
              <a:buAutoNum type="arabicParenR"/>
            </a:pPr>
            <a:r>
              <a:rPr lang="en-US" sz="2200" dirty="0"/>
              <a:t>long</a:t>
            </a:r>
          </a:p>
          <a:p>
            <a:pPr lvl="2"/>
            <a:r>
              <a:rPr lang="ko-KR" altLang="en-US" dirty="0"/>
              <a:t>한 정수당 </a:t>
            </a:r>
            <a:r>
              <a:rPr lang="en-US" altLang="ko-KR" dirty="0"/>
              <a:t>8 </a:t>
            </a:r>
            <a:r>
              <a:rPr lang="en-US" dirty="0"/>
              <a:t>byte</a:t>
            </a:r>
          </a:p>
          <a:p>
            <a:pPr lvl="2"/>
            <a:r>
              <a:rPr lang="en-US" dirty="0"/>
              <a:t>int</a:t>
            </a:r>
            <a:r>
              <a:rPr lang="ko-KR" altLang="en-US" dirty="0"/>
              <a:t>형 범위 벗어나는 정수는 </a:t>
            </a:r>
            <a:r>
              <a:rPr lang="en-US" dirty="0"/>
              <a:t>long</a:t>
            </a:r>
            <a:r>
              <a:rPr lang="ko-KR" altLang="en-US" dirty="0"/>
              <a:t>형으로 지정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B7AC4-926F-10AF-E15A-84D0426B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26" y="1558214"/>
            <a:ext cx="5598185" cy="425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99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926E0-5A87-3715-D9CF-A1A45983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D7918-DD01-23A8-E1AF-DEBA3323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68" y="466897"/>
            <a:ext cx="8862640" cy="636908"/>
          </a:xfrm>
        </p:spPr>
        <p:txBody>
          <a:bodyPr>
            <a:normAutofit/>
          </a:bodyPr>
          <a:lstStyle/>
          <a:p>
            <a:r>
              <a:rPr lang="en-KR" dirty="0"/>
              <a:t>Data Types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0BD13-43F8-FFF3-6D72-4A0D10DEE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6" y="1364783"/>
            <a:ext cx="5181600" cy="5089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2. Floating point type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200" dirty="0"/>
              <a:t>double</a:t>
            </a:r>
          </a:p>
          <a:p>
            <a:pPr lvl="2"/>
            <a:r>
              <a:rPr lang="ko-KR" altLang="en-US" dirty="0"/>
              <a:t>한 </a:t>
            </a:r>
            <a:r>
              <a:rPr lang="ko-KR" altLang="en-US" dirty="0" err="1"/>
              <a:t>실수당</a:t>
            </a:r>
            <a:r>
              <a:rPr lang="ko-KR" altLang="en-US" dirty="0"/>
              <a:t> </a:t>
            </a:r>
            <a:r>
              <a:rPr lang="en-US" altLang="ko-KR" dirty="0"/>
              <a:t>8 </a:t>
            </a:r>
            <a:r>
              <a:rPr lang="en-US" dirty="0"/>
              <a:t>byte</a:t>
            </a:r>
          </a:p>
          <a:p>
            <a:pPr lvl="2"/>
            <a:r>
              <a:rPr lang="ko-KR" altLang="en-US" dirty="0" err="1"/>
              <a:t>소숫점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자리까지 표현 </a:t>
            </a:r>
          </a:p>
          <a:p>
            <a:pPr lvl="2"/>
            <a:endParaRPr lang="en-US" dirty="0"/>
          </a:p>
          <a:p>
            <a:pPr marL="914400" lvl="1" indent="-457200">
              <a:buFont typeface="+mj-lt"/>
              <a:buAutoNum type="arabicParenR"/>
            </a:pPr>
            <a:r>
              <a:rPr lang="en-US" sz="2200" dirty="0"/>
              <a:t>float</a:t>
            </a:r>
          </a:p>
          <a:p>
            <a:pPr lvl="2"/>
            <a:r>
              <a:rPr lang="ko-KR" altLang="en-US" dirty="0"/>
              <a:t>한 실수 당 </a:t>
            </a:r>
            <a:r>
              <a:rPr lang="en-US" altLang="ko-KR" dirty="0"/>
              <a:t>4 </a:t>
            </a:r>
            <a:r>
              <a:rPr lang="en-US" dirty="0"/>
              <a:t>byte</a:t>
            </a:r>
          </a:p>
          <a:p>
            <a:pPr lvl="2"/>
            <a:r>
              <a:rPr lang="ko-KR" altLang="en-US" dirty="0" err="1"/>
              <a:t>소숫점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자리까지 표현</a:t>
            </a:r>
          </a:p>
          <a:p>
            <a:pPr lvl="2"/>
            <a:r>
              <a:rPr lang="ko-KR" altLang="en-US" dirty="0"/>
              <a:t>오차 범위가 </a:t>
            </a:r>
            <a:r>
              <a:rPr lang="en-US" dirty="0"/>
              <a:t>double</a:t>
            </a:r>
            <a:r>
              <a:rPr lang="ko-KR" altLang="en-US" dirty="0"/>
              <a:t>보다 커서 잘 안 씀</a:t>
            </a:r>
            <a:endParaRPr lang="en-US" altLang="ko-KR" dirty="0"/>
          </a:p>
          <a:p>
            <a:pPr marL="0" indent="0">
              <a:buNone/>
            </a:pP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F642F-1CB6-0B05-D946-43995E09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26" y="2381871"/>
            <a:ext cx="5481370" cy="152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B5547-25F8-DD3B-DB8D-9408FAED3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230" y="4239308"/>
            <a:ext cx="2024478" cy="13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92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FA317-5904-5EC5-82FA-F2818D43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7AF71-B626-A2E9-10DE-8CB505F60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68" y="466897"/>
            <a:ext cx="8634040" cy="636908"/>
          </a:xfrm>
        </p:spPr>
        <p:txBody>
          <a:bodyPr>
            <a:normAutofit/>
          </a:bodyPr>
          <a:lstStyle/>
          <a:p>
            <a:r>
              <a:rPr lang="en-KR" dirty="0"/>
              <a:t>Data Types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7A982-568F-09AB-23FD-D2927C8D0C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Boolean type</a:t>
            </a:r>
          </a:p>
          <a:p>
            <a:pPr lvl="1"/>
            <a:r>
              <a:rPr lang="en-KR" sz="2200" dirty="0"/>
              <a:t>String “true” != Boolean true</a:t>
            </a:r>
          </a:p>
          <a:p>
            <a:pPr lvl="1"/>
            <a:r>
              <a:rPr lang="en-KR" sz="2200" dirty="0"/>
              <a:t>String ”false” != Boolean false</a:t>
            </a:r>
          </a:p>
          <a:p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EFAED-3A6B-3D86-A4F6-9C855D39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72" y="3308350"/>
            <a:ext cx="4910075" cy="1945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14F1C6-D4F7-5D78-FB57-AEE02FA8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883" y="3580911"/>
            <a:ext cx="1111056" cy="139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60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5D67A-13AA-C6A9-E7B8-6F716A6C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28C47-34BC-532D-5F4E-130CAE35C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68" y="466897"/>
            <a:ext cx="8352686" cy="636908"/>
          </a:xfrm>
        </p:spPr>
        <p:txBody>
          <a:bodyPr>
            <a:normAutofit/>
          </a:bodyPr>
          <a:lstStyle/>
          <a:p>
            <a:r>
              <a:rPr lang="en-KR" dirty="0"/>
              <a:t>Data Types – Example (cont.)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60F957-1B2E-65BA-056E-0EDB247B8D0B}"/>
              </a:ext>
            </a:extLst>
          </p:cNvPr>
          <p:cNvSpPr txBox="1">
            <a:spLocks/>
          </p:cNvSpPr>
          <p:nvPr/>
        </p:nvSpPr>
        <p:spPr>
          <a:xfrm>
            <a:off x="826326" y="1364783"/>
            <a:ext cx="5181600" cy="5089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+mn-ea"/>
              </a:rPr>
              <a:t>4.  Character type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>
                <a:latin typeface="+mn-ea"/>
              </a:rPr>
              <a:t>문자 </a:t>
            </a:r>
            <a:r>
              <a:rPr lang="en-US" altLang="ko-KR" sz="2200" dirty="0">
                <a:latin typeface="+mn-ea"/>
              </a:rPr>
              <a:t>1</a:t>
            </a:r>
            <a:r>
              <a:rPr lang="ko-KR" altLang="en-US" sz="2200" dirty="0">
                <a:latin typeface="+mn-ea"/>
              </a:rPr>
              <a:t>개</a:t>
            </a:r>
            <a:r>
              <a:rPr lang="en-US" altLang="ko-KR" sz="2200" dirty="0">
                <a:latin typeface="+mn-ea"/>
              </a:rPr>
              <a:t>, ‘ ' </a:t>
            </a:r>
            <a:r>
              <a:rPr lang="ko-KR" altLang="en-US" sz="2200" dirty="0">
                <a:latin typeface="+mn-ea"/>
              </a:rPr>
              <a:t>사용</a:t>
            </a:r>
            <a:endParaRPr lang="en-US" altLang="ko-KR" sz="22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200" dirty="0">
                <a:latin typeface="+mn-ea"/>
              </a:rPr>
              <a:t>한 문자당 </a:t>
            </a:r>
            <a:r>
              <a:rPr lang="en-US" altLang="ko-KR" sz="2200" dirty="0">
                <a:latin typeface="+mn-ea"/>
              </a:rPr>
              <a:t>2 </a:t>
            </a:r>
            <a:r>
              <a:rPr lang="en-US" sz="2200" dirty="0">
                <a:latin typeface="+mn-ea"/>
              </a:rPr>
              <a:t>byte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+mn-ea"/>
              </a:rPr>
              <a:t>ASCII </a:t>
            </a:r>
            <a:r>
              <a:rPr lang="ko-KR" altLang="en-US" sz="2200" dirty="0">
                <a:latin typeface="+mn-ea"/>
              </a:rPr>
              <a:t>코드 </a:t>
            </a:r>
            <a:r>
              <a:rPr lang="en-US" altLang="ko-KR" sz="2200" dirty="0">
                <a:latin typeface="+mn-ea"/>
              </a:rPr>
              <a:t>(1 </a:t>
            </a:r>
            <a:r>
              <a:rPr lang="en-US" sz="2200" dirty="0">
                <a:latin typeface="+mn-ea"/>
              </a:rPr>
              <a:t>byte):</a:t>
            </a:r>
            <a:br>
              <a:rPr lang="en-US" sz="2200" dirty="0">
                <a:latin typeface="+mn-ea"/>
              </a:rPr>
            </a:br>
            <a:r>
              <a:rPr lang="ko-KR" altLang="en-US" sz="2200" dirty="0">
                <a:latin typeface="+mn-ea"/>
              </a:rPr>
              <a:t>알파벳 대소문자</a:t>
            </a:r>
            <a:r>
              <a:rPr lang="en-US" altLang="ko-KR" sz="2200" dirty="0">
                <a:latin typeface="+mn-ea"/>
              </a:rPr>
              <a:t>, 0~9, </a:t>
            </a:r>
            <a:r>
              <a:rPr lang="ko-KR" altLang="en-US" sz="2200" dirty="0">
                <a:latin typeface="+mn-ea"/>
              </a:rPr>
              <a:t>특수 문자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+mn-ea"/>
              </a:rPr>
              <a:t>UNICODE (2 byte): </a:t>
            </a:r>
            <a:r>
              <a:rPr lang="ko-KR" altLang="en-US" sz="2200" dirty="0">
                <a:latin typeface="+mn-ea"/>
              </a:rPr>
              <a:t>모든 국가의 문자들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기타 특수 문자</a:t>
            </a:r>
            <a:endParaRPr lang="en-US" altLang="ko-KR" sz="220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KR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E13FD-09A5-E817-35C1-3A51DDAD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26" y="1592517"/>
            <a:ext cx="5774467" cy="2317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AB651-6EA0-4600-4C86-28607047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802" y="4012103"/>
            <a:ext cx="969596" cy="25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3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D3BCD-DF27-FC9D-65E4-7AA77CA7C0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 Platform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0A609-E6E7-427D-E9D7-931B70B7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3E650-FF5C-721D-AC26-8E88AA0F4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JDK</a:t>
            </a:r>
            <a:r>
              <a:rPr lang="en-US" altLang="ko-KR" sz="2400" dirty="0">
                <a:latin typeface="+mn-ea"/>
              </a:rPr>
              <a:t> (Java Development Kit)</a:t>
            </a:r>
          </a:p>
          <a:p>
            <a:pPr marL="457200" lvl="1" indent="0">
              <a:buNone/>
            </a:pPr>
            <a:r>
              <a:rPr lang="en-US" altLang="ko-KR" dirty="0"/>
              <a:t>: JRE + development tools</a:t>
            </a:r>
          </a:p>
          <a:p>
            <a:pPr marL="914400" lvl="1" indent="-457200">
              <a:buFontTx/>
              <a:buChar char="-"/>
            </a:pPr>
            <a:r>
              <a:rPr lang="en-US" altLang="ko-KR" sz="1900" dirty="0">
                <a:latin typeface="+mn-ea"/>
              </a:rPr>
              <a:t>Needed for Java programming</a:t>
            </a:r>
          </a:p>
          <a:p>
            <a:pPr marL="914400" lvl="1" indent="-457200">
              <a:buFontTx/>
              <a:buChar char="-"/>
            </a:pPr>
            <a:r>
              <a:rPr lang="en-US" altLang="ko-KR" sz="1900" dirty="0">
                <a:latin typeface="+mn-ea"/>
              </a:rPr>
              <a:t>Has compilers, debuggers, </a:t>
            </a:r>
            <a:r>
              <a:rPr lang="en-US" altLang="ko-KR" sz="1900" dirty="0" err="1">
                <a:latin typeface="+mn-ea"/>
              </a:rPr>
              <a:t>JavaDoc</a:t>
            </a:r>
            <a:endParaRPr lang="en-US" altLang="ko-KR" sz="19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JRE</a:t>
            </a:r>
            <a:r>
              <a:rPr lang="en-US" altLang="ko-KR" sz="2400" dirty="0">
                <a:latin typeface="+mn-ea"/>
              </a:rPr>
              <a:t> (Java Runtime Environment)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latin typeface="+mn-ea"/>
              </a:rPr>
              <a:t>:</a:t>
            </a:r>
            <a:r>
              <a:rPr lang="en-US" altLang="ko-KR" sz="2400" dirty="0"/>
              <a:t> libraries + other files that JVM uses at runtime</a:t>
            </a:r>
            <a:endParaRPr lang="en-US" altLang="ko-KR" dirty="0"/>
          </a:p>
          <a:p>
            <a:pPr marL="914400" lvl="1" indent="-457200">
              <a:buFontTx/>
              <a:buChar char="-"/>
            </a:pPr>
            <a:r>
              <a:rPr lang="en-US" altLang="ko-KR" sz="1900" dirty="0"/>
              <a:t>Only for running Java programs on browser or computer</a:t>
            </a:r>
            <a:endParaRPr lang="en-US" altLang="ko-KR" sz="19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JVM</a:t>
            </a:r>
            <a:r>
              <a:rPr lang="en-US" altLang="ko-KR" sz="2400" dirty="0">
                <a:latin typeface="+mn-ea"/>
              </a:rPr>
              <a:t> (Java Virtual Machine)</a:t>
            </a:r>
          </a:p>
          <a:p>
            <a:pPr marL="457200" lvl="1" indent="0">
              <a:buNone/>
            </a:pPr>
            <a:r>
              <a:rPr lang="en-US" altLang="ko-KR" dirty="0">
                <a:latin typeface="+mj-lt"/>
              </a:rPr>
              <a:t>: interprets the class files’ orders (to bytecode) for the OS to run</a:t>
            </a:r>
          </a:p>
          <a:p>
            <a:pPr marL="914400" lvl="1" indent="-457200">
              <a:buFontTx/>
              <a:buChar char="-"/>
            </a:pPr>
            <a:r>
              <a:rPr lang="en-US" altLang="ko-KR" sz="1900" dirty="0">
                <a:latin typeface="+mj-lt"/>
              </a:rPr>
              <a:t>dependent</a:t>
            </a:r>
            <a:r>
              <a:rPr lang="ko-KR" altLang="en-US" sz="1900" dirty="0">
                <a:latin typeface="+mj-lt"/>
              </a:rPr>
              <a:t> </a:t>
            </a:r>
            <a:r>
              <a:rPr lang="en-US" altLang="ko-KR" sz="1900" dirty="0">
                <a:latin typeface="+mj-lt"/>
              </a:rPr>
              <a:t>on</a:t>
            </a:r>
            <a:r>
              <a:rPr lang="ko-KR" altLang="en-US" sz="1900" dirty="0">
                <a:latin typeface="+mj-lt"/>
              </a:rPr>
              <a:t> </a:t>
            </a:r>
            <a:r>
              <a:rPr lang="en-US" altLang="ko-KR" sz="1900" dirty="0">
                <a:latin typeface="+mj-lt"/>
              </a:rPr>
              <a:t>OS (Windows, Mac, Linux)</a:t>
            </a:r>
          </a:p>
          <a:p>
            <a:pPr marL="914400" lvl="1" indent="-457200">
              <a:buFontTx/>
              <a:buChar char="-"/>
            </a:pPr>
            <a:r>
              <a:rPr lang="en-US" altLang="ko-KR" sz="1900" dirty="0">
                <a:latin typeface="+mj-lt"/>
              </a:rPr>
              <a:t>"Write once, run anywhere.”</a:t>
            </a:r>
            <a:endParaRPr lang="en-US" altLang="ko-KR" sz="1900" dirty="0"/>
          </a:p>
          <a:p>
            <a:pPr>
              <a:lnSpc>
                <a:spcPct val="150000"/>
              </a:lnSpc>
            </a:pPr>
            <a:endParaRPr lang="ko-KR" altLang="en-US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KR" dirty="0">
              <a:latin typeface="+mn-ea"/>
            </a:endParaRPr>
          </a:p>
        </p:txBody>
      </p:sp>
      <p:pic>
        <p:nvPicPr>
          <p:cNvPr id="8" name="그림 2">
            <a:extLst>
              <a:ext uri="{FF2B5EF4-FFF2-40B4-BE49-F238E27FC236}">
                <a16:creationId xmlns:a16="http://schemas.microsoft.com/office/drawing/2014/main" id="{3A8E4698-017D-178D-46A5-23C765A38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743" y="1364783"/>
            <a:ext cx="3895575" cy="30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81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5D67A-13AA-C6A9-E7B8-6F716A6C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28C47-34BC-532D-5F4E-130CAE35C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68" y="466897"/>
            <a:ext cx="8352686" cy="636908"/>
          </a:xfrm>
        </p:spPr>
        <p:txBody>
          <a:bodyPr>
            <a:normAutofit/>
          </a:bodyPr>
          <a:lstStyle/>
          <a:p>
            <a:r>
              <a:rPr lang="en-KR" dirty="0"/>
              <a:t>Data Types – Example (cont.)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60F957-1B2E-65BA-056E-0EDB247B8D0B}"/>
              </a:ext>
            </a:extLst>
          </p:cNvPr>
          <p:cNvSpPr txBox="1">
            <a:spLocks/>
          </p:cNvSpPr>
          <p:nvPr/>
        </p:nvSpPr>
        <p:spPr>
          <a:xfrm>
            <a:off x="826326" y="1364783"/>
            <a:ext cx="5181600" cy="5089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dirty="0">
                <a:latin typeface="+mn-ea"/>
              </a:rPr>
              <a:t>String type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2200" dirty="0">
                <a:effectLst/>
                <a:latin typeface="+mn-ea"/>
              </a:rPr>
              <a:t>문자 여러 개</a:t>
            </a:r>
            <a:r>
              <a:rPr lang="en-US" altLang="ko-KR" sz="2200" dirty="0">
                <a:effectLst/>
                <a:latin typeface="+mn-ea"/>
              </a:rPr>
              <a:t>, "" </a:t>
            </a:r>
            <a:r>
              <a:rPr lang="ko-KR" altLang="en-US" sz="2200" dirty="0">
                <a:effectLst/>
                <a:latin typeface="+mn-ea"/>
              </a:rPr>
              <a:t>사용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2200" dirty="0">
                <a:effectLst/>
                <a:latin typeface="+mn-ea"/>
              </a:rPr>
              <a:t>자료형처럼 사용되는 특별 케이스</a:t>
            </a:r>
          </a:p>
          <a:p>
            <a:pPr lvl="1">
              <a:lnSpc>
                <a:spcPct val="150000"/>
              </a:lnSpc>
            </a:pPr>
            <a:endParaRPr lang="en-KR" dirty="0"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9704-F8E8-6896-8216-6C0371C6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40" y="3789463"/>
            <a:ext cx="5670305" cy="170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2DB863-5A89-8D8D-FE1E-1AD94D34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92" y="3798967"/>
            <a:ext cx="1175002" cy="17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79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E816B-D40F-196D-0F09-38EDAE25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D7E1A-3306-43EB-7153-F3578A8BAE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KR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1334032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FA1511-F286-FF7F-291A-B6EC5D93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11A60-41C9-ECC2-7AE9-319B66678B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EE2117E-9DA2-A18B-2E63-A11845BD26E4}"/>
              </a:ext>
            </a:extLst>
          </p:cNvPr>
          <p:cNvGraphicFramePr>
            <a:graphicFrameLocks noGrp="1"/>
          </p:cNvGraphicFramePr>
          <p:nvPr/>
        </p:nvGraphicFramePr>
        <p:xfrm>
          <a:off x="1023766" y="1546039"/>
          <a:ext cx="10144467" cy="4584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3990">
                  <a:extLst>
                    <a:ext uri="{9D8B030D-6E8A-4147-A177-3AD203B41FA5}">
                      <a16:colId xmlns:a16="http://schemas.microsoft.com/office/drawing/2014/main" val="2926052507"/>
                    </a:ext>
                  </a:extLst>
                </a:gridCol>
                <a:gridCol w="2175125">
                  <a:extLst>
                    <a:ext uri="{9D8B030D-6E8A-4147-A177-3AD203B41FA5}">
                      <a16:colId xmlns:a16="http://schemas.microsoft.com/office/drawing/2014/main" val="1978424374"/>
                    </a:ext>
                  </a:extLst>
                </a:gridCol>
                <a:gridCol w="5885352">
                  <a:extLst>
                    <a:ext uri="{9D8B030D-6E8A-4147-A177-3AD203B41FA5}">
                      <a16:colId xmlns:a16="http://schemas.microsoft.com/office/drawing/2014/main" val="1001652094"/>
                    </a:ext>
                  </a:extLst>
                </a:gridCol>
              </a:tblGrid>
              <a:tr h="567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Type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Operator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Function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171072"/>
                  </a:ext>
                </a:extLst>
              </a:tr>
              <a:tr h="611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산술 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+ - * / %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사칙 연산 및 나머지 계산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681010"/>
                  </a:ext>
                </a:extLst>
              </a:tr>
              <a:tr h="567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단순 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=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우변의 값을 좌변의 변수에 대입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309649"/>
                  </a:ext>
                </a:extLst>
              </a:tr>
              <a:tr h="567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증가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++ --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변수 값을 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만큼 증가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035239"/>
                  </a:ext>
                </a:extLst>
              </a:tr>
              <a:tr h="567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수치 크기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&lt; &gt; &lt;= &gt;=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수치 크기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400866"/>
                  </a:ext>
                </a:extLst>
              </a:tr>
              <a:tr h="567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동등 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== !=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데이터 동일한지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997375"/>
                  </a:ext>
                </a:extLst>
              </a:tr>
              <a:tr h="567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조건 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&amp;&amp; ||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논리적 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and / or 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연산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491312"/>
                  </a:ext>
                </a:extLst>
              </a:tr>
              <a:tr h="567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캐스트 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2000" i="1" dirty="0" err="1"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typeName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타입 강제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159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305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926E0-5A87-3715-D9CF-A1A45983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D7918-DD01-23A8-E1AF-DEBA3323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0BD13-43F8-FFF3-6D72-4A0D10DEE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6" y="1364783"/>
            <a:ext cx="6031674" cy="5089992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산술 연산자 </a:t>
            </a:r>
            <a:r>
              <a:rPr lang="en-US" altLang="ko-KR" dirty="0"/>
              <a:t>: +, -, *, /, %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/ : </a:t>
            </a:r>
            <a:r>
              <a:rPr lang="ko-KR" altLang="en-US" sz="2000" dirty="0"/>
              <a:t>몫 알려 줌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	- </a:t>
            </a:r>
            <a:r>
              <a:rPr lang="ko-KR" altLang="en-US" sz="2000" dirty="0"/>
              <a:t>두 수 중에 적어도 </a:t>
            </a:r>
            <a:r>
              <a:rPr lang="en-US" altLang="ko-KR" sz="2000" dirty="0"/>
              <a:t>1</a:t>
            </a:r>
            <a:r>
              <a:rPr lang="ko-KR" altLang="en-US" sz="2000" dirty="0"/>
              <a:t>개가 실수여야 </a:t>
            </a:r>
            <a:r>
              <a:rPr lang="en-US" altLang="ko-KR" sz="2000" dirty="0"/>
              <a:t>	     	  </a:t>
            </a:r>
            <a:r>
              <a:rPr lang="ko-KR" altLang="en-US" sz="2000" dirty="0" err="1"/>
              <a:t>소숫점까지</a:t>
            </a:r>
            <a:r>
              <a:rPr lang="ko-KR" altLang="en-US" sz="2000" dirty="0"/>
              <a:t> 나옴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% : </a:t>
            </a:r>
            <a:r>
              <a:rPr lang="ko-KR" altLang="en-US" sz="2000" dirty="0"/>
              <a:t>나머지 알려 줌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실수끼리도</a:t>
            </a:r>
            <a:r>
              <a:rPr lang="ko-KR" altLang="en-US" sz="2000" dirty="0"/>
              <a:t> 가능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+ : </a:t>
            </a:r>
            <a:r>
              <a:rPr lang="ko-KR" altLang="en-US" sz="2000" dirty="0"/>
              <a:t>문자열 덧셈 </a:t>
            </a:r>
            <a:r>
              <a:rPr lang="en-US" altLang="ko-KR" sz="2000" dirty="0"/>
              <a:t>(</a:t>
            </a:r>
            <a:r>
              <a:rPr lang="ko-KR" altLang="en-US" sz="2000" dirty="0"/>
              <a:t>결합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A8227-7A5E-809D-4BF9-DA49E6DCB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66" y="1968718"/>
            <a:ext cx="3367497" cy="1161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99B14-DABF-9645-FD89-CFA86F445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464" y="1959569"/>
            <a:ext cx="1009650" cy="1139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A098A-D6DA-AB97-2950-24C48A85A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465" y="3909779"/>
            <a:ext cx="3367497" cy="2084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9C8E57-EF39-D7E0-ED30-73B4DD1EC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7529" y="4939296"/>
            <a:ext cx="1149585" cy="84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04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926E0-5A87-3715-D9CF-A1A45983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D7918-DD01-23A8-E1AF-DEBA3323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0BD13-43F8-FFF3-6D72-4A0D10DEE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6" y="1364783"/>
            <a:ext cx="6031674" cy="508999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dirty="0"/>
              <a:t>대입 연산자 </a:t>
            </a:r>
            <a:r>
              <a:rPr lang="en-US" altLang="ko-KR" dirty="0"/>
              <a:t>: =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= : </a:t>
            </a:r>
            <a:r>
              <a:rPr lang="ko-KR" altLang="en-US" sz="2000" dirty="0"/>
              <a:t>왼쪽</a:t>
            </a:r>
            <a:r>
              <a:rPr lang="en-US" altLang="ko-KR" sz="2000" dirty="0"/>
              <a:t>(</a:t>
            </a:r>
            <a:r>
              <a:rPr lang="ko-KR" altLang="en-US" sz="2000" dirty="0"/>
              <a:t>공간</a:t>
            </a:r>
            <a:r>
              <a:rPr lang="en-US" altLang="ko-KR" sz="2000" dirty="0"/>
              <a:t>)</a:t>
            </a:r>
            <a:r>
              <a:rPr lang="ko-KR" altLang="en-US" sz="2000" dirty="0"/>
              <a:t>에 오른쪽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을 저장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ex) a = 10; a = b;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 = b </a:t>
            </a:r>
            <a:r>
              <a:rPr lang="ko-KR" altLang="en-US" sz="2000" dirty="0"/>
              <a:t>와 </a:t>
            </a:r>
            <a:r>
              <a:rPr lang="en-US" altLang="ko-KR" sz="2000" dirty="0"/>
              <a:t>b = a</a:t>
            </a:r>
            <a:r>
              <a:rPr lang="ko-KR" altLang="en-US" sz="2000" dirty="0"/>
              <a:t>는 완전히 다른 의미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❖ </a:t>
            </a:r>
            <a:r>
              <a:rPr lang="ko-KR" altLang="en-US" dirty="0"/>
              <a:t>복합 대입 연산자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연산과 저장을 동시에 수행</a:t>
            </a:r>
            <a:r>
              <a:rPr lang="en-US" altLang="ko-KR" sz="2000" dirty="0"/>
              <a:t>, </a:t>
            </a:r>
            <a:r>
              <a:rPr lang="ko-KR" altLang="en-US" sz="2000" dirty="0"/>
              <a:t>변수의 값 바꿈</a:t>
            </a:r>
            <a:r>
              <a:rPr lang="en-US" altLang="ko-KR" sz="2000" dirty="0"/>
              <a:t>!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+= , -= , *= , /= , %=</a:t>
            </a:r>
          </a:p>
          <a:p>
            <a:pPr marL="0" indent="0">
              <a:lnSpc>
                <a:spcPct val="150000"/>
              </a:lnSpc>
              <a:buNone/>
            </a:pPr>
            <a:endParaRPr lang="en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173D11-D53F-FBFD-4FA7-C09642FC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855" y="1876068"/>
            <a:ext cx="6013473" cy="2033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66988F-A9B8-7E5F-6E32-D346FEFA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41" y="4572000"/>
            <a:ext cx="3682817" cy="141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91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D7918-DD01-23A8-E1AF-DEBA3323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0BD13-43F8-FFF3-6D72-4A0D10DEE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6" y="1364783"/>
            <a:ext cx="6031674" cy="508999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dirty="0"/>
              <a:t>증감 연산자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++, --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a++, ++a : a</a:t>
            </a:r>
            <a:r>
              <a:rPr lang="ko-KR" altLang="en-US" sz="2000" dirty="0"/>
              <a:t>에 </a:t>
            </a:r>
            <a:r>
              <a:rPr lang="en-US" altLang="ko-KR" sz="2000" dirty="0"/>
              <a:t>+1</a:t>
            </a:r>
            <a:r>
              <a:rPr lang="ko-KR" altLang="en-US" sz="2000" dirty="0"/>
              <a:t>한 후</a:t>
            </a:r>
            <a:r>
              <a:rPr lang="en-US" altLang="ko-KR" sz="2000" dirty="0"/>
              <a:t>, </a:t>
            </a:r>
            <a:r>
              <a:rPr lang="ko-KR" altLang="en-US" sz="2000" dirty="0"/>
              <a:t>다시 </a:t>
            </a:r>
            <a:r>
              <a:rPr lang="en-US" altLang="ko-KR" sz="2000" dirty="0"/>
              <a:t>a</a:t>
            </a:r>
            <a:r>
              <a:rPr lang="ko-KR" altLang="en-US" sz="2000" dirty="0"/>
              <a:t>에 저장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a--, --a : a</a:t>
            </a:r>
            <a:r>
              <a:rPr lang="ko-KR" altLang="en-US" sz="2000" dirty="0"/>
              <a:t>에 </a:t>
            </a:r>
            <a:r>
              <a:rPr lang="en-US" altLang="ko-KR" sz="2000" dirty="0"/>
              <a:t>-1</a:t>
            </a:r>
            <a:r>
              <a:rPr lang="ko-KR" altLang="en-US" sz="2000" dirty="0"/>
              <a:t>한 후</a:t>
            </a:r>
            <a:r>
              <a:rPr lang="en-US" altLang="ko-KR" sz="2000" dirty="0"/>
              <a:t>, </a:t>
            </a:r>
            <a:r>
              <a:rPr lang="ko-KR" altLang="en-US" sz="2000" dirty="0"/>
              <a:t>다시 </a:t>
            </a:r>
            <a:r>
              <a:rPr lang="en-US" altLang="ko-KR" sz="2000" dirty="0"/>
              <a:t>a</a:t>
            </a:r>
            <a:r>
              <a:rPr lang="ko-KR" altLang="en-US" sz="2000" dirty="0"/>
              <a:t>에 저장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❖ </a:t>
            </a:r>
            <a:r>
              <a:rPr lang="ko-KR" altLang="en-US" dirty="0"/>
              <a:t>전치 및 후치 연산자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전치 연산 </a:t>
            </a:r>
            <a:r>
              <a:rPr lang="en-US" altLang="ko-KR" sz="2000" dirty="0"/>
              <a:t>++a : </a:t>
            </a:r>
            <a:r>
              <a:rPr lang="ko-KR" altLang="en-US" sz="2000" dirty="0"/>
              <a:t>자신 먼저 증감시킨 뒤</a:t>
            </a:r>
            <a:r>
              <a:rPr lang="en-US" altLang="ko-KR" sz="2000" dirty="0"/>
              <a:t>, </a:t>
            </a:r>
            <a:r>
              <a:rPr lang="ko-KR" altLang="en-US" sz="2000" dirty="0"/>
              <a:t>나머지 연산 수행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후치 연산 </a:t>
            </a:r>
            <a:r>
              <a:rPr lang="en-US" altLang="ko-KR" sz="2000" dirty="0"/>
              <a:t>a++: </a:t>
            </a:r>
            <a:r>
              <a:rPr lang="ko-KR" altLang="en-US" sz="2000" dirty="0"/>
              <a:t>나머지 연산 먼저 수행 뒤</a:t>
            </a:r>
            <a:r>
              <a:rPr lang="en-US" altLang="ko-KR" sz="2000" dirty="0"/>
              <a:t>, </a:t>
            </a:r>
            <a:r>
              <a:rPr lang="ko-KR" altLang="en-US" sz="2000" dirty="0"/>
              <a:t>마지막에 자신을 증감시킴*</a:t>
            </a:r>
          </a:p>
          <a:p>
            <a:pPr lvl="1">
              <a:lnSpc>
                <a:spcPct val="150000"/>
              </a:lnSpc>
            </a:pPr>
            <a:endParaRPr lang="ko-KR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B3D5B-EBC3-3736-4DDB-CE759335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69" y="1364783"/>
            <a:ext cx="3071558" cy="2622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A037B-DD18-6558-501B-44FACAFC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622" y="2000739"/>
            <a:ext cx="637931" cy="1623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3B61FE-6600-EE5A-634F-4D5CFA886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727" y="4433410"/>
            <a:ext cx="2159000" cy="787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65FBFD-139D-EFA6-1D7D-458CC362B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7622" y="4561365"/>
            <a:ext cx="618230" cy="6594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7F5395-FFD8-6FD1-78C1-C15763364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7727" y="5493217"/>
            <a:ext cx="2057400" cy="80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4BC2CF-6170-16AA-DF71-2ED39B71E3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7622" y="5583322"/>
            <a:ext cx="618230" cy="87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39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D7918-DD01-23A8-E1AF-DEBA3323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0BD13-43F8-FFF3-6D72-4A0D10DEE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6" y="1364783"/>
            <a:ext cx="6031674" cy="50899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❖ </a:t>
            </a:r>
            <a:r>
              <a:rPr lang="ko-KR" altLang="en-US" dirty="0"/>
              <a:t>전치 및 후치 연산자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CE13BE-CCFC-BAE8-953F-0106DACB3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83" y="2463311"/>
            <a:ext cx="10062032" cy="1264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791F6E-04DB-AD30-BF86-FB0D5174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471" y="4228591"/>
            <a:ext cx="3189057" cy="12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25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B3837-9A56-1F4B-08F7-EAC87BB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9B52D-3A4C-7DB1-BF75-A7EA20DC3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210E4-C58C-8AB9-AC54-AED5A4E56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dirty="0"/>
              <a:t>관계 연산자</a:t>
            </a:r>
            <a:r>
              <a:rPr lang="en-US" altLang="ko-KR" dirty="0"/>
              <a:t>: &lt; , &lt;= , &gt; , &gt;= , == , !=</a:t>
            </a:r>
          </a:p>
          <a:p>
            <a:pPr lvl="1"/>
            <a:r>
              <a:rPr lang="ko-KR" altLang="en-US" dirty="0"/>
              <a:t>결과는 </a:t>
            </a:r>
            <a:r>
              <a:rPr lang="en-US" altLang="ko-KR" dirty="0" err="1"/>
              <a:t>boolean</a:t>
            </a:r>
            <a:r>
              <a:rPr lang="en-US" altLang="ko-KR" dirty="0"/>
              <a:t> type (true / false)</a:t>
            </a:r>
          </a:p>
          <a:p>
            <a:pPr marL="457200" indent="-457200">
              <a:buFont typeface="+mj-lt"/>
              <a:buAutoNum type="arabicPeriod" startAt="4"/>
            </a:pP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CB839-6AD4-F6BC-45B2-60E9A6B1C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64" y="2754297"/>
            <a:ext cx="3807827" cy="1140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1CFED-0CC9-6FA9-F2A0-66B1509B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29" y="3080482"/>
            <a:ext cx="1005462" cy="459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B3520-7D97-8FDA-BB12-6EE9364C6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11" y="4366934"/>
            <a:ext cx="6977680" cy="1480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E2514-F69C-8C0B-EB8A-237EBCF0B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018" y="4672489"/>
            <a:ext cx="1188567" cy="86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74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B3837-9A56-1F4B-08F7-EAC87BB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9B52D-3A4C-7DB1-BF75-A7EA20DC3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210E4-C58C-8AB9-AC54-AED5A4E56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5" y="1364783"/>
            <a:ext cx="10527475" cy="517669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dirty="0"/>
              <a:t>논리 연산자 </a:t>
            </a:r>
            <a:r>
              <a:rPr lang="en-US" altLang="ko-KR" dirty="0"/>
              <a:t>: &amp;&amp; , || , !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결과는 </a:t>
            </a:r>
            <a:r>
              <a:rPr lang="en-US" altLang="ko-KR" sz="2200" dirty="0" err="1"/>
              <a:t>boolean</a:t>
            </a:r>
            <a:r>
              <a:rPr lang="en-US" altLang="ko-KR" sz="2200" dirty="0"/>
              <a:t> type (true / false)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&amp;&amp; : </a:t>
            </a:r>
            <a:r>
              <a:rPr lang="ko-KR" altLang="en-US" dirty="0"/>
              <a:t>논리곱연산자 </a:t>
            </a:r>
            <a:r>
              <a:rPr lang="en-US" altLang="ko-KR" dirty="0"/>
              <a:t>(</a:t>
            </a:r>
            <a:r>
              <a:rPr lang="ko-KR" altLang="en-US" dirty="0"/>
              <a:t>논리 </a:t>
            </a:r>
            <a:r>
              <a:rPr lang="en-US" dirty="0"/>
              <a:t>AND </a:t>
            </a:r>
            <a:r>
              <a:rPr lang="ko-KR" altLang="en-US" dirty="0"/>
              <a:t>연산자</a:t>
            </a:r>
            <a:r>
              <a:rPr lang="en-US" altLang="ko-KR" dirty="0"/>
              <a:t>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1900" dirty="0"/>
              <a:t>- </a:t>
            </a:r>
            <a:r>
              <a:rPr lang="ko-KR" altLang="en-US" sz="1900" dirty="0"/>
              <a:t>양 수식이 모두 참이어야 </a:t>
            </a:r>
            <a:r>
              <a:rPr lang="en-US" sz="1900" dirty="0"/>
              <a:t>true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900" dirty="0"/>
              <a:t>- </a:t>
            </a:r>
            <a:r>
              <a:rPr lang="ko-KR" altLang="en-US" sz="1900" dirty="0"/>
              <a:t>하나라도 거짓이면 </a:t>
            </a:r>
            <a:r>
              <a:rPr lang="en-US" sz="1900" dirty="0"/>
              <a:t>false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900" dirty="0"/>
              <a:t>- </a:t>
            </a:r>
            <a:r>
              <a:rPr lang="ko-KR" altLang="en-US" sz="1900" dirty="0"/>
              <a:t>앞 수식이 </a:t>
            </a:r>
            <a:r>
              <a:rPr lang="en-US" altLang="ko-KR" sz="1900" dirty="0"/>
              <a:t>'</a:t>
            </a:r>
            <a:r>
              <a:rPr lang="ko-KR" altLang="en-US" sz="1900" dirty="0"/>
              <a:t>거짓</a:t>
            </a:r>
            <a:r>
              <a:rPr lang="en-US" altLang="ko-KR" sz="1900" dirty="0"/>
              <a:t>'</a:t>
            </a:r>
            <a:r>
              <a:rPr lang="ko-KR" altLang="en-US" sz="1900" dirty="0"/>
              <a:t>이면 다음 수식은 무시함</a:t>
            </a:r>
            <a:endParaRPr lang="en-US" altLang="ko-KR" sz="19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/>
              <a:t>|| : </a:t>
            </a:r>
            <a:r>
              <a:rPr lang="ko-KR" altLang="en-US" dirty="0"/>
              <a:t>논리합연산자 </a:t>
            </a:r>
            <a:r>
              <a:rPr lang="en-US" altLang="ko-KR" dirty="0"/>
              <a:t>(</a:t>
            </a:r>
            <a:r>
              <a:rPr lang="ko-KR" altLang="en-US" dirty="0"/>
              <a:t>논리 </a:t>
            </a:r>
            <a:r>
              <a:rPr lang="en-US" dirty="0"/>
              <a:t>OR </a:t>
            </a:r>
            <a:r>
              <a:rPr lang="ko-KR" altLang="en-US" dirty="0"/>
              <a:t>연산자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700" dirty="0"/>
              <a:t>	- </a:t>
            </a:r>
            <a:r>
              <a:rPr lang="ko-KR" altLang="en-US" sz="1700" dirty="0"/>
              <a:t>양 수식 중 하나라도 참이면 </a:t>
            </a:r>
            <a:r>
              <a:rPr lang="en-US" sz="1700" dirty="0"/>
              <a:t>true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700" dirty="0"/>
              <a:t>	- </a:t>
            </a:r>
            <a:r>
              <a:rPr lang="ko-KR" altLang="en-US" sz="1700" dirty="0"/>
              <a:t>앞 수식이 </a:t>
            </a:r>
            <a:r>
              <a:rPr lang="en-US" altLang="ko-KR" sz="1700" dirty="0"/>
              <a:t>'</a:t>
            </a:r>
            <a:r>
              <a:rPr lang="ko-KR" altLang="en-US" sz="1700" dirty="0"/>
              <a:t>참</a:t>
            </a:r>
            <a:r>
              <a:rPr lang="en-US" altLang="ko-KR" sz="1700" dirty="0"/>
              <a:t>'</a:t>
            </a:r>
            <a:r>
              <a:rPr lang="ko-KR" altLang="en-US" sz="1700" dirty="0"/>
              <a:t>이면 다음 수식은 무시함</a:t>
            </a:r>
            <a:endParaRPr lang="en-US" altLang="ko-KR" sz="17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 startAt="3"/>
            </a:pPr>
            <a:r>
              <a:rPr lang="en-US" altLang="ko-KR" dirty="0"/>
              <a:t>! : </a:t>
            </a:r>
            <a:r>
              <a:rPr lang="ko-KR" altLang="en-US" dirty="0"/>
              <a:t>논리부정연산자 </a:t>
            </a:r>
            <a:r>
              <a:rPr lang="en-US" altLang="ko-KR" dirty="0"/>
              <a:t>( </a:t>
            </a:r>
            <a:r>
              <a:rPr lang="ko-KR" altLang="en-US" dirty="0"/>
              <a:t>논리 </a:t>
            </a:r>
            <a:r>
              <a:rPr lang="en-US" dirty="0"/>
              <a:t>NOT </a:t>
            </a:r>
            <a:r>
              <a:rPr lang="ko-KR" altLang="en-US" dirty="0"/>
              <a:t>연산자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700" dirty="0"/>
              <a:t>	- </a:t>
            </a:r>
            <a:r>
              <a:rPr lang="ko-KR" altLang="en-US" sz="1700" dirty="0"/>
              <a:t>수식이 참이면 </a:t>
            </a:r>
            <a:r>
              <a:rPr lang="en-US" sz="1700" dirty="0"/>
              <a:t>false</a:t>
            </a:r>
            <a:r>
              <a:rPr lang="ko-KR" altLang="en-US" sz="1700" dirty="0" err="1"/>
              <a:t>를</a:t>
            </a:r>
            <a:r>
              <a:rPr lang="en-US" altLang="ko-KR" sz="1700" dirty="0"/>
              <a:t>, </a:t>
            </a:r>
            <a:r>
              <a:rPr lang="ko-KR" altLang="en-US" sz="1700" dirty="0"/>
              <a:t>거짓이면 </a:t>
            </a:r>
            <a:r>
              <a:rPr lang="en-US" sz="1700" dirty="0"/>
              <a:t>true </a:t>
            </a:r>
            <a:r>
              <a:rPr lang="ko-KR" altLang="en-US" sz="1700" dirty="0"/>
              <a:t>반환</a:t>
            </a:r>
            <a:endParaRPr lang="en-US" altLang="ko-KR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A2300-06CB-AE11-5DFF-909C6BDA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895" y="1343813"/>
            <a:ext cx="2890156" cy="1063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9FD23-6222-EA2C-206F-6461BDC0E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950" y="1693606"/>
            <a:ext cx="1066747" cy="421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B18BFE-C646-0D98-4371-10E49C997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694" y="4561110"/>
            <a:ext cx="3532256" cy="612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FE7C9B-C9CF-54C0-61B9-2F4BA7E6C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7951" y="4561109"/>
            <a:ext cx="1157001" cy="612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B811AF-F9F1-75EF-980E-C43AD503B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45" y="2711650"/>
            <a:ext cx="3391110" cy="1279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1BDFEF-7237-042C-38EF-E19594B0C1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7951" y="2943196"/>
            <a:ext cx="1066748" cy="754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277107-7349-CB20-C34C-84D7FC43C4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695" y="5743819"/>
            <a:ext cx="3532262" cy="694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AB9CED-F6B3-0723-DF50-587B1B7FDF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726" b="11809"/>
          <a:stretch/>
        </p:blipFill>
        <p:spPr>
          <a:xfrm>
            <a:off x="10515808" y="5756879"/>
            <a:ext cx="1219144" cy="6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0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B3837-9A56-1F4B-08F7-EAC87BB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9B52D-3A4C-7DB1-BF75-A7EA20DC3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210E4-C58C-8AB9-AC54-AED5A4E56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ko-KR" altLang="en-US" dirty="0"/>
              <a:t>조건 연산자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조건식 </a:t>
            </a:r>
            <a:r>
              <a:rPr lang="en-US" altLang="ko-KR" dirty="0"/>
              <a:t>? </a:t>
            </a:r>
            <a:r>
              <a:rPr lang="ko-KR" altLang="en-US" dirty="0"/>
              <a:t>참일 경우 선택 값 </a:t>
            </a:r>
            <a:r>
              <a:rPr lang="en-US" altLang="ko-KR" dirty="0"/>
              <a:t>: </a:t>
            </a:r>
            <a:r>
              <a:rPr lang="ko-KR" altLang="en-US" dirty="0"/>
              <a:t>거짓일 경우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가 </a:t>
            </a:r>
            <a:r>
              <a:rPr 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보다 크다</a:t>
            </a:r>
            <a:r>
              <a:rPr lang="en-US" altLang="ko-KR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가 참이라면 </a:t>
            </a:r>
            <a:r>
              <a:rPr 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가 </a:t>
            </a:r>
            <a:r>
              <a:rPr 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값</a:t>
            </a:r>
            <a:r>
              <a:rPr lang="en-US" altLang="ko-KR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거짓이라면 </a:t>
            </a:r>
            <a:r>
              <a:rPr 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가 </a:t>
            </a:r>
            <a:r>
              <a:rPr 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값</a:t>
            </a:r>
            <a:endParaRPr lang="en-US" altLang="ko-KR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FDE6C-8C3C-A07D-5F0F-4F5B6817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45" y="2876306"/>
            <a:ext cx="4004265" cy="2474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C580A-695A-F5C1-69C3-040BD6B1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77" y="3759933"/>
            <a:ext cx="919480" cy="7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301B1C-9BE3-2B10-BD16-2437F757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A6691-771E-C311-75AB-F4B1D4853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How Java Works</a:t>
            </a:r>
          </a:p>
        </p:txBody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EA5BB3D1-3199-7CFA-C463-48695784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22" y="1253126"/>
            <a:ext cx="6922955" cy="51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770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B3837-9A56-1F4B-08F7-EAC87BB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9B52D-3A4C-7DB1-BF75-A7EA20DC3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210E4-C58C-8AB9-AC54-AED5A4E56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dirty="0"/>
              <a:t>조건 연산자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 Q) age </a:t>
            </a:r>
            <a:r>
              <a:rPr lang="ko-KR" altLang="en-US" sz="2200" dirty="0"/>
              <a:t>값을 임의로 저장한 후</a:t>
            </a:r>
            <a:r>
              <a:rPr lang="en-US" altLang="ko-KR" sz="2200" dirty="0"/>
              <a:t>, 19 </a:t>
            </a:r>
            <a:r>
              <a:rPr lang="ko-KR" altLang="en-US" sz="2200" dirty="0"/>
              <a:t>이하는 미성년자 </a:t>
            </a:r>
            <a:r>
              <a:rPr lang="en-US" altLang="ko-KR" sz="2200" dirty="0"/>
              <a:t>/ </a:t>
            </a:r>
            <a:r>
              <a:rPr lang="ko-KR" altLang="en-US" sz="2200" dirty="0"/>
              <a:t>이상은 성인을 </a:t>
            </a:r>
            <a:r>
              <a:rPr lang="en-US" altLang="ko-KR" sz="2200" dirty="0"/>
              <a:t>String </a:t>
            </a:r>
            <a:r>
              <a:rPr lang="ko-KR" altLang="en-US" sz="2200" dirty="0"/>
              <a:t>타입의 변수에 저장하고 출력하세요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64826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B3837-9A56-1F4B-08F7-EAC87BB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9B52D-3A4C-7DB1-BF75-A7EA20DC3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210E4-C58C-8AB9-AC54-AED5A4E56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ko-KR" altLang="en-US" dirty="0"/>
              <a:t>캐스트 연산자</a:t>
            </a:r>
            <a:endParaRPr lang="en-US" altLang="ko-KR" dirty="0"/>
          </a:p>
          <a:p>
            <a:pPr lvl="1"/>
            <a:r>
              <a:rPr lang="en-US" altLang="ko-KR" sz="2000" dirty="0"/>
              <a:t>Type Casting: </a:t>
            </a:r>
            <a:r>
              <a:rPr lang="ko-KR" altLang="en-US" sz="2000" dirty="0"/>
              <a:t>데이터의 자료형을 바꾸는 것</a:t>
            </a:r>
          </a:p>
          <a:p>
            <a:pPr lvl="1"/>
            <a:r>
              <a:rPr lang="ko-KR" altLang="en-US" sz="2000" dirty="0"/>
              <a:t>주용도</a:t>
            </a:r>
            <a:r>
              <a:rPr lang="en-US" altLang="ko-KR" sz="2000" dirty="0"/>
              <a:t>: int</a:t>
            </a:r>
            <a:r>
              <a:rPr lang="ko-KR" altLang="en-US" sz="2000" dirty="0"/>
              <a:t>형 데이터를 실수</a:t>
            </a:r>
            <a:r>
              <a:rPr lang="en-US" altLang="ko-KR" sz="2000" dirty="0"/>
              <a:t>(float/double)</a:t>
            </a:r>
            <a:r>
              <a:rPr lang="ko-KR" altLang="en-US" sz="2000" dirty="0"/>
              <a:t>형으로 바꿀 때</a:t>
            </a:r>
          </a:p>
          <a:p>
            <a:pPr lvl="1"/>
            <a:r>
              <a:rPr lang="ko-KR" altLang="en-US" sz="2000" dirty="0"/>
              <a:t>강제 </a:t>
            </a:r>
            <a:r>
              <a:rPr lang="ko-KR" altLang="en-US" sz="2000" dirty="0" err="1"/>
              <a:t>형변환</a:t>
            </a:r>
            <a:r>
              <a:rPr lang="en-US" altLang="ko-KR" sz="2000" dirty="0"/>
              <a:t>: </a:t>
            </a:r>
            <a:r>
              <a:rPr lang="ko-KR" altLang="en-US" sz="2000" dirty="0"/>
              <a:t>개발자가 원하는 대로 </a:t>
            </a:r>
            <a:r>
              <a:rPr lang="en-US" altLang="ko-KR" sz="2000" dirty="0"/>
              <a:t>(</a:t>
            </a:r>
            <a:r>
              <a:rPr lang="ko-KR" altLang="en-US" sz="2000" dirty="0"/>
              <a:t>강제로</a:t>
            </a:r>
            <a:r>
              <a:rPr lang="en-US" altLang="ko-KR" sz="2000" dirty="0"/>
              <a:t>) </a:t>
            </a:r>
            <a:r>
              <a:rPr lang="ko-KR" altLang="en-US" sz="2000" dirty="0" err="1"/>
              <a:t>형변환</a:t>
            </a:r>
            <a:r>
              <a:rPr lang="ko-KR" altLang="en-US" sz="2000" dirty="0"/>
              <a:t> </a:t>
            </a:r>
            <a:r>
              <a:rPr lang="en-US" altLang="ko-KR" sz="2000" dirty="0"/>
              <a:t>=&gt; </a:t>
            </a:r>
            <a:r>
              <a:rPr lang="ko-KR" altLang="en-US" sz="2000" dirty="0"/>
              <a:t>캐스트</a:t>
            </a:r>
            <a:r>
              <a:rPr lang="en-US" altLang="ko-KR" sz="2000" dirty="0"/>
              <a:t> </a:t>
            </a:r>
            <a:r>
              <a:rPr lang="ko-KR" altLang="en-US" sz="2000" dirty="0"/>
              <a:t>연산자 사용</a:t>
            </a:r>
          </a:p>
          <a:p>
            <a:pPr lvl="2"/>
            <a:r>
              <a:rPr lang="en-US" altLang="ko-KR" sz="1600" dirty="0"/>
              <a:t>ex) </a:t>
            </a:r>
            <a:r>
              <a:rPr lang="en-US" altLang="ko-KR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castType</a:t>
            </a:r>
            <a:r>
              <a:rPr lang="en-US" altLang="ko-KR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ko-KR" altLang="en-US" sz="2000" dirty="0"/>
              <a:t>자동 </a:t>
            </a:r>
            <a:r>
              <a:rPr lang="ko-KR" altLang="en-US" sz="2000" dirty="0" err="1"/>
              <a:t>형변환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컴퓨터가 컴파일을 위하여 자동으로 </a:t>
            </a:r>
            <a:r>
              <a:rPr lang="en-US" altLang="ko-KR" sz="2000" dirty="0"/>
              <a:t>(</a:t>
            </a:r>
            <a:r>
              <a:rPr lang="ko-KR" altLang="en-US" sz="2000" dirty="0"/>
              <a:t>어쩔 수 없는 상황에서</a:t>
            </a:r>
            <a:r>
              <a:rPr lang="en-US" altLang="ko-KR" sz="2000" dirty="0"/>
              <a:t>) </a:t>
            </a:r>
            <a:r>
              <a:rPr lang="ko-KR" altLang="en-US" sz="2000" dirty="0" err="1"/>
              <a:t>형변환</a:t>
            </a:r>
            <a:endParaRPr lang="ko-KR" altLang="en-US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dirty="0"/>
          </a:p>
          <a:p>
            <a:pPr marL="457200" indent="-457200">
              <a:buFont typeface="+mj-lt"/>
              <a:buAutoNum type="arabicPeriod" startAt="7"/>
            </a:pP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31DD5-25F3-AEDD-5BD9-5E1678BA9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99"/>
          <a:stretch/>
        </p:blipFill>
        <p:spPr>
          <a:xfrm>
            <a:off x="962762" y="4216769"/>
            <a:ext cx="6501384" cy="910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EBEAD8-C1F6-4C97-37E2-62A4644BE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502" y="4424366"/>
            <a:ext cx="873198" cy="494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BD9B1-338F-07ED-F52A-606C136B5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62" y="5263028"/>
            <a:ext cx="8608314" cy="682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7DA9D-7717-B9B3-EB68-9E0906619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762" y="6138008"/>
            <a:ext cx="7665212" cy="341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0883E5-EAAD-3944-23CA-88661E733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347" y="5263028"/>
            <a:ext cx="352181" cy="5147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74D191-2409-1B2A-99E1-DA8F6FE62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090" y="5969129"/>
            <a:ext cx="489438" cy="5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02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B3837-9A56-1F4B-08F7-EAC87BB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9B52D-3A4C-7DB1-BF75-A7EA20DC3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210E4-C58C-8AB9-AC54-AED5A4E56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dirty="0"/>
              <a:t>캐스트 연산자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 Q) </a:t>
            </a:r>
            <a:r>
              <a:rPr lang="ko-KR" altLang="en-US" sz="2200" dirty="0"/>
              <a:t>세 과목의 점수를 임의로 지정하고</a:t>
            </a:r>
            <a:r>
              <a:rPr lang="en-US" altLang="ko-KR" sz="2200" dirty="0"/>
              <a:t>, </a:t>
            </a:r>
            <a:r>
              <a:rPr lang="ko-KR" altLang="en-US" sz="2200" dirty="0"/>
              <a:t>조건 연산자를 사용하여 평균이 </a:t>
            </a:r>
            <a:r>
              <a:rPr lang="en-US" altLang="ko-KR" sz="2200" dirty="0"/>
              <a:t>60.2 </a:t>
            </a:r>
            <a:r>
              <a:rPr lang="ko-KR" altLang="en-US" sz="2200" dirty="0"/>
              <a:t>이상이면 합격</a:t>
            </a:r>
            <a:r>
              <a:rPr lang="en-US" altLang="ko-KR" sz="2200" dirty="0"/>
              <a:t>!</a:t>
            </a:r>
            <a:r>
              <a:rPr lang="ko-KR" altLang="en-US" sz="2200" dirty="0"/>
              <a:t> 그렇지 않으면 불합격</a:t>
            </a:r>
            <a:r>
              <a:rPr lang="en-US" altLang="ko-KR" sz="2200" dirty="0"/>
              <a:t>!</a:t>
            </a:r>
            <a:r>
              <a:rPr lang="ko-KR" altLang="en-US" sz="2200" dirty="0"/>
              <a:t>을 출력하세요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526316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D9793-3170-BF47-46B7-37EAFF5D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A8B5-A503-22B2-84B3-85CBFB381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511B5-0D90-5542-9746-CD7D0B176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Math.random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</a:t>
            </a:r>
            <a:r>
              <a:rPr lang="ko-KR" altLang="en-US" dirty="0"/>
              <a:t>랜덤 수 </a:t>
            </a:r>
            <a:r>
              <a:rPr lang="en-US" altLang="ko-KR" dirty="0"/>
              <a:t>(</a:t>
            </a:r>
            <a:r>
              <a:rPr lang="ko-KR" altLang="en-US" dirty="0"/>
              <a:t>난수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0.0 ~ 0.99999999 </a:t>
            </a:r>
            <a:r>
              <a:rPr lang="ko-KR" altLang="en-US" dirty="0"/>
              <a:t>범위 내의 실수가 랜덤하게 나옴</a:t>
            </a:r>
          </a:p>
          <a:p>
            <a:pPr lvl="1"/>
            <a:endParaRPr lang="ko-KR" altLang="en-US" dirty="0"/>
          </a:p>
          <a:p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A6D1D-B00B-AE28-6025-CCE406CC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89" y="2722196"/>
            <a:ext cx="6143326" cy="3045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52FF6-6F31-D170-0A75-98B8AAE9A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"/>
          <a:stretch/>
        </p:blipFill>
        <p:spPr>
          <a:xfrm>
            <a:off x="8366078" y="2760694"/>
            <a:ext cx="2573716" cy="1388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02E4D-F211-1552-F6B1-3B583C8C5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078" y="4416090"/>
            <a:ext cx="2573716" cy="13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9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D9793-3170-BF47-46B7-37EAFF5D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A8B5-A503-22B2-84B3-85CBFB381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Operators – Example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511B5-0D90-5542-9746-CD7D0B176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Math.random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실습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  <a:cs typeface="Courier New" panose="02070309020205020404" pitchFamily="49" charset="0"/>
              </a:rPr>
              <a:t>Q) 2~9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단 구구단을 랜덤하게 출력하세요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.</a:t>
            </a: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2ED6A-4334-E3C9-A359-7B77808DD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5" r="5822" b="17531"/>
          <a:stretch/>
        </p:blipFill>
        <p:spPr>
          <a:xfrm>
            <a:off x="4398246" y="3092264"/>
            <a:ext cx="3395508" cy="673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1FBAF2-2EF4-372B-AD56-8460A5A94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358"/>
          <a:stretch/>
        </p:blipFill>
        <p:spPr>
          <a:xfrm>
            <a:off x="4398245" y="4122879"/>
            <a:ext cx="3395507" cy="673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F2CDEA-0C36-BD98-2B11-422A2050E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25" b="24000"/>
          <a:stretch/>
        </p:blipFill>
        <p:spPr>
          <a:xfrm>
            <a:off x="4398245" y="5113267"/>
            <a:ext cx="3395507" cy="6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0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3A316-25BB-D035-44FF-F2DD5544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AA055-D8F6-9104-B369-3B183A54AF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KR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564495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8891E-CA75-319A-FDB4-7B79B28E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6365D-EDC3-BD09-C9EE-63EA5D951A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1D21E-DCCD-882B-5D3B-2BC38DB8ED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KR" dirty="0"/>
              <a:t>Can use class </a:t>
            </a:r>
            <a:r>
              <a:rPr lang="en-KR" dirty="0">
                <a:latin typeface="Courier New" panose="02070309020205020404" pitchFamily="49" charset="0"/>
                <a:cs typeface="Courier New" panose="02070309020205020404" pitchFamily="49" charset="0"/>
              </a:rPr>
              <a:t>Scanner</a:t>
            </a:r>
            <a:r>
              <a:rPr lang="en-KR" dirty="0"/>
              <a:t> to get user’s input.</a:t>
            </a:r>
          </a:p>
          <a:p>
            <a:endParaRPr lang="en-KR" dirty="0"/>
          </a:p>
          <a:p>
            <a:r>
              <a:rPr lang="en-US" altLang="ko-KR" sz="2400" dirty="0" err="1"/>
              <a:t>java.util.Scanner</a:t>
            </a:r>
            <a:endParaRPr lang="en-US" altLang="ko-KR" sz="2400" dirty="0"/>
          </a:p>
          <a:p>
            <a:pPr lvl="1">
              <a:buFont typeface="System Font Regular"/>
              <a:buChar char="◦"/>
            </a:pPr>
            <a:r>
              <a:rPr lang="en-US" altLang="ko-KR" dirty="0"/>
              <a:t>inside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US" altLang="ko-KR" dirty="0"/>
              <a:t> package</a:t>
            </a:r>
          </a:p>
          <a:p>
            <a:pPr lvl="1">
              <a:buFont typeface="System Font Regular"/>
              <a:buChar char="◦"/>
            </a:pPr>
            <a:r>
              <a:rPr lang="en-US" altLang="ko-KR" dirty="0"/>
              <a:t>text scanner</a:t>
            </a:r>
          </a:p>
          <a:p>
            <a:pPr lvl="1">
              <a:buFont typeface="System Font Regular"/>
              <a:buChar char="◦"/>
            </a:pPr>
            <a:r>
              <a:rPr lang="en-US" altLang="ko-KR" dirty="0"/>
              <a:t>parse primitive types and string</a:t>
            </a:r>
          </a:p>
          <a:p>
            <a:pPr lvl="1">
              <a:buFont typeface="System Font Regular"/>
              <a:buChar char="◦"/>
            </a:pPr>
            <a:r>
              <a:rPr lang="en-US" altLang="ko-KR" dirty="0"/>
              <a:t>needs to be imported at the beginning of the code file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954678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164E7-4E6E-11B6-5E48-5C7A093F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21649-ED8F-D9B7-5DD9-52CFFDBAC5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Input – Scanner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A7749-0182-F87C-322C-E58CEC2C5A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KR" dirty="0"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en-KR" dirty="0"/>
              <a:t> is imported.</a:t>
            </a:r>
          </a:p>
          <a:p>
            <a:endParaRPr lang="en-KR" dirty="0"/>
          </a:p>
          <a:p>
            <a:r>
              <a:rPr lang="en-KR" dirty="0"/>
              <a:t>Scanner object is made (</a:t>
            </a:r>
            <a:r>
              <a:rPr lang="en-KR" dirty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KR" dirty="0"/>
              <a:t>).</a:t>
            </a:r>
          </a:p>
          <a:p>
            <a:endParaRPr lang="en-KR" dirty="0"/>
          </a:p>
          <a:p>
            <a:r>
              <a:rPr lang="en-KR" dirty="0"/>
              <a:t>sc has </a:t>
            </a:r>
            <a:r>
              <a:rPr lang="en-KR" dirty="0">
                <a:latin typeface="Courier New" panose="02070309020205020404" pitchFamily="49" charset="0"/>
                <a:cs typeface="Courier New" panose="02070309020205020404" pitchFamily="49" charset="0"/>
              </a:rPr>
              <a:t>next()</a:t>
            </a:r>
            <a:r>
              <a:rPr lang="en-KR" dirty="0"/>
              <a:t> method for taking</a:t>
            </a:r>
            <a:br>
              <a:rPr lang="en-KR" dirty="0"/>
            </a:br>
            <a:r>
              <a:rPr lang="en-KR" dirty="0"/>
              <a:t>a String for user input.</a:t>
            </a:r>
          </a:p>
          <a:p>
            <a:endParaRPr lang="en-KR" dirty="0"/>
          </a:p>
          <a:p>
            <a:r>
              <a:rPr lang="en-KR" dirty="0"/>
              <a:t>sc has </a:t>
            </a:r>
            <a:r>
              <a:rPr lang="en-KR" dirty="0">
                <a:latin typeface="Courier New" panose="02070309020205020404" pitchFamily="49" charset="0"/>
                <a:cs typeface="Courier New" panose="02070309020205020404" pitchFamily="49" charset="0"/>
              </a:rPr>
              <a:t>nextInt() </a:t>
            </a:r>
            <a:r>
              <a:rPr lang="en-KR" dirty="0"/>
              <a:t>method for</a:t>
            </a:r>
            <a:br>
              <a:rPr lang="en-KR" dirty="0"/>
            </a:br>
            <a:r>
              <a:rPr lang="en-KR" dirty="0"/>
              <a:t>taking a int for user input.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970EA-C61C-E65D-379C-010F7947C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39" y="1324501"/>
            <a:ext cx="5501466" cy="4168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61743-7F90-2691-5914-BDB6CAB9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69" y="5242047"/>
            <a:ext cx="2964263" cy="12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0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164E7-4E6E-11B6-5E48-5C7A093F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21649-ED8F-D9B7-5DD9-52CFFDBAC5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Input – Scanner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A7749-0182-F87C-322C-E58CEC2C5A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Q) </a:t>
            </a:r>
            <a:r>
              <a:rPr lang="ko-KR" altLang="en-US" b="0" dirty="0">
                <a:effectLst/>
                <a:latin typeface="+mn-ea"/>
              </a:rPr>
              <a:t>클래스에서 나이</a:t>
            </a:r>
            <a:r>
              <a:rPr lang="en-US" altLang="ko-KR" b="0" dirty="0">
                <a:effectLst/>
                <a:latin typeface="+mn-ea"/>
              </a:rPr>
              <a:t>, </a:t>
            </a:r>
            <a:r>
              <a:rPr lang="ko-KR" altLang="en-US" b="0" dirty="0">
                <a:effectLst/>
                <a:latin typeface="+mn-ea"/>
              </a:rPr>
              <a:t>이름</a:t>
            </a:r>
            <a:r>
              <a:rPr lang="en-US" altLang="ko-KR" b="0" dirty="0">
                <a:effectLst/>
                <a:latin typeface="+mn-ea"/>
              </a:rPr>
              <a:t>, </a:t>
            </a:r>
            <a:r>
              <a:rPr lang="ko-KR" altLang="en-US" b="0" dirty="0">
                <a:effectLst/>
                <a:latin typeface="+mn-ea"/>
              </a:rPr>
              <a:t>성별</a:t>
            </a:r>
            <a:r>
              <a:rPr lang="en-US" altLang="ko-KR" b="0" dirty="0">
                <a:effectLst/>
                <a:latin typeface="+mn-ea"/>
              </a:rPr>
              <a:t>(</a:t>
            </a:r>
            <a:r>
              <a:rPr lang="en-US" b="0" dirty="0">
                <a:effectLst/>
                <a:latin typeface="+mn-ea"/>
              </a:rPr>
              <a:t>f/m) </a:t>
            </a:r>
            <a:r>
              <a:rPr lang="ko-KR" altLang="en-US" b="0" dirty="0">
                <a:effectLst/>
                <a:latin typeface="+mn-ea"/>
              </a:rPr>
              <a:t>을 사용자에게</a:t>
            </a:r>
            <a:r>
              <a:rPr lang="en-US" b="0" dirty="0">
                <a:effectLst/>
                <a:latin typeface="+mn-ea"/>
              </a:rPr>
              <a:t> </a:t>
            </a:r>
            <a:r>
              <a:rPr lang="ko-KR" altLang="en-US" b="0" dirty="0" err="1">
                <a:effectLst/>
                <a:latin typeface="+mn-ea"/>
              </a:rPr>
              <a:t>입력받아서</a:t>
            </a:r>
            <a:r>
              <a:rPr lang="ko-KR" altLang="en-US" b="0" dirty="0">
                <a:effectLst/>
                <a:latin typeface="+mn-ea"/>
              </a:rPr>
              <a:t> 출력하는 </a:t>
            </a:r>
            <a:r>
              <a:rPr lang="en-US" b="0" dirty="0">
                <a:effectLst/>
                <a:latin typeface="+mn-ea"/>
              </a:rPr>
              <a:t>Person </a:t>
            </a:r>
            <a:r>
              <a:rPr lang="ko-KR" altLang="en-US" b="0" dirty="0">
                <a:effectLst/>
                <a:latin typeface="+mn-ea"/>
              </a:rPr>
              <a:t>클래스를 만들어 보세요</a:t>
            </a:r>
            <a:r>
              <a:rPr lang="en-US" altLang="ko-KR" b="0" dirty="0">
                <a:effectLst/>
                <a:latin typeface="+mn-ea"/>
              </a:rPr>
              <a:t>.</a:t>
            </a:r>
            <a:endParaRPr lang="ko-KR" altLang="en-US" b="0" dirty="0">
              <a:effectLst/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DEF22-CC58-2D45-36D4-05A8A1AE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74" y="3554465"/>
            <a:ext cx="2469782" cy="1780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AEC018-8C9E-F3AA-D5A0-C40A32AE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88" y="2795364"/>
            <a:ext cx="6365970" cy="32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30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8891E-CA75-319A-FDB4-7B79B28E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6365D-EDC3-BD09-C9EE-63EA5D951A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(cont.)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1D21E-DCCD-882B-5D3B-2BC38DB8ED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KR" dirty="0"/>
              <a:t>Can use class </a:t>
            </a:r>
            <a:r>
              <a:rPr lang="en-KR" dirty="0">
                <a:latin typeface="Courier New" panose="02070309020205020404" pitchFamily="49" charset="0"/>
                <a:cs typeface="Courier New" panose="02070309020205020404" pitchFamily="49" charset="0"/>
              </a:rPr>
              <a:t>JOptionPane</a:t>
            </a:r>
            <a:r>
              <a:rPr lang="en-KR" dirty="0"/>
              <a:t> to get user’s input.</a:t>
            </a:r>
          </a:p>
          <a:p>
            <a:endParaRPr lang="en-KR" sz="1100" dirty="0"/>
          </a:p>
          <a:p>
            <a:r>
              <a:rPr lang="en-US" altLang="ko-KR" sz="2400" dirty="0" err="1"/>
              <a:t>javax.swing.JOptionPane</a:t>
            </a:r>
            <a:endParaRPr lang="en-US" altLang="ko-KR" sz="2400" dirty="0"/>
          </a:p>
          <a:p>
            <a:pPr lvl="1">
              <a:buFont typeface="System Font Regular"/>
              <a:buChar char="◦"/>
            </a:pPr>
            <a:r>
              <a:rPr lang="en-US" dirty="0"/>
              <a:t>inside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</a:t>
            </a:r>
            <a:r>
              <a:rPr lang="en-US" dirty="0"/>
              <a:t> </a:t>
            </a:r>
            <a:r>
              <a:rPr lang="en-US" altLang="ko-KR" dirty="0"/>
              <a:t>package</a:t>
            </a:r>
          </a:p>
          <a:p>
            <a:pPr lvl="1">
              <a:buFont typeface="System Font Regular"/>
              <a:buChar char="◦"/>
            </a:pPr>
            <a:r>
              <a:rPr lang="en-US" altLang="ko-KR" sz="2400" dirty="0"/>
              <a:t>pop up a standard dialog box that prompts user for a value or informs them of something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3D4FD9A-F7F9-E636-A5D9-7F5220EEB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481938"/>
              </p:ext>
            </p:extLst>
          </p:nvPr>
        </p:nvGraphicFramePr>
        <p:xfrm>
          <a:off x="1354667" y="4385734"/>
          <a:ext cx="9852320" cy="1970616"/>
        </p:xfrm>
        <a:graphic>
          <a:graphicData uri="http://schemas.openxmlformats.org/drawingml/2006/table">
            <a:tbl>
              <a:tblPr/>
              <a:tblGrid>
                <a:gridCol w="2993111">
                  <a:extLst>
                    <a:ext uri="{9D8B030D-6E8A-4147-A177-3AD203B41FA5}">
                      <a16:colId xmlns:a16="http://schemas.microsoft.com/office/drawing/2014/main" val="4151611583"/>
                    </a:ext>
                  </a:extLst>
                </a:gridCol>
                <a:gridCol w="6859209">
                  <a:extLst>
                    <a:ext uri="{9D8B030D-6E8A-4147-A177-3AD203B41FA5}">
                      <a16:colId xmlns:a16="http://schemas.microsoft.com/office/drawing/2014/main" val="3838127169"/>
                    </a:ext>
                  </a:extLst>
                </a:gridCol>
              </a:tblGrid>
              <a:tr h="49265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showConfirmDialog</a:t>
                      </a:r>
                      <a:endParaRPr lang="en-US" sz="1800" dirty="0"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Asks a confirming question, like yes/no/cancel.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49248"/>
                  </a:ext>
                </a:extLst>
              </a:tr>
              <a:tr h="49265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showInputDialog</a:t>
                      </a:r>
                      <a:endParaRPr lang="en-US" sz="1800" dirty="0"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Prompt for some input.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69632"/>
                  </a:ext>
                </a:extLst>
              </a:tr>
              <a:tr h="49265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showMessageDialog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Tell the user about something that has happened.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946315"/>
                  </a:ext>
                </a:extLst>
              </a:tr>
              <a:tr h="49265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showOptionDialog</a:t>
                      </a:r>
                      <a:endParaRPr lang="en-US" sz="1800" dirty="0"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The Grand Unification of the above three.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3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457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C4A6-1870-0B3C-845C-28DEFB86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AC59A-AAA4-FA1F-EB39-9C74076AAE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How Java Works (cont.)</a:t>
            </a:r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4EB11EAD-1106-CCCE-2D54-21FA6D53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815" y="1285776"/>
            <a:ext cx="8472307" cy="48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38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66421-91C5-2BB5-5288-5CCDDBAC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EED69-4FAC-4895-2238-854AA8EDFC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Input – JOptionPane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F3D88-EC20-13DC-472B-642A13B2D5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5" y="1364783"/>
            <a:ext cx="10832275" cy="50899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javax.swing.JOptionPane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needs to be imported.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showInputDialog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(“…”)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showMessageDialog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 </a:t>
            </a:r>
            <a:r>
              <a:rPr lang="en-US" i="0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parentComponent</a:t>
            </a:r>
            <a:r>
              <a:rPr lang="en-US" i="0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en-US" i="0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i="0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Object message, String title, int </a:t>
            </a:r>
            <a:r>
              <a:rPr lang="en-US" i="0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showConfirmDialog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parentComponent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										Object message)</a:t>
            </a:r>
            <a:endParaRPr lang="en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040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70F46-B2DF-C058-8EB4-59F0FBE8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43AFE-1736-2ACA-9FFE-B6B3296F7B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Input – JOptionPane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140A5-E3C3-97E4-2C8A-D69FDEB8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984" y="1723782"/>
            <a:ext cx="7272031" cy="890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3C343-FEEB-2022-28A5-A46B81FB6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68" y="2960566"/>
            <a:ext cx="4902200" cy="215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023F4-B095-F05D-5D49-39BD2A703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734" y="3036766"/>
            <a:ext cx="48514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2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66421-91C5-2BB5-5288-5CCDDBAC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EED69-4FAC-4895-2238-854AA8EDFC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Input – JOptionPane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C21AE-F326-2106-F954-72379CB6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1" y="3768614"/>
            <a:ext cx="3276600" cy="214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A41EF-B884-DB77-C4E1-7F0542D0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3813064"/>
            <a:ext cx="3987800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22474-243A-2854-DBC0-BB7CA87D9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19218"/>
            <a:ext cx="10566212" cy="1229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EEEDFE-2BBF-1D73-813C-D2C67CB62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27461"/>
            <a:ext cx="1430018" cy="8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91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E9CF9-D03A-9238-87F8-19576D46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25D64-7CF1-DDE1-CF0E-93322737F5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KR" dirty="0"/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26813101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95A44-BD5F-F6A4-06AB-575AF7B8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1CDB6-E13F-A0DB-025C-021FA1F2ED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Array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19FF7-302D-440E-393C-3A96157502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5" y="3077307"/>
            <a:ext cx="10527475" cy="33774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A</a:t>
            </a:r>
            <a:r>
              <a:rPr lang="en-US" altLang="ko-KR" sz="2400" dirty="0">
                <a:latin typeface="+mn-ea"/>
              </a:rPr>
              <a:t>n object of homogeneous collection of variables.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immutable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has index numbers (starts from [0])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can handle a large amount of data </a:t>
            </a:r>
            <a:r>
              <a:rPr lang="en-US" altLang="ko-KR" dirty="0">
                <a:latin typeface="+mn-ea"/>
              </a:rPr>
              <a:t>by i</a:t>
            </a:r>
            <a:r>
              <a:rPr lang="en-US" altLang="ko-KR" sz="2400" dirty="0">
                <a:latin typeface="+mn-ea"/>
              </a:rPr>
              <a:t>teration. (for</a:t>
            </a:r>
            <a:r>
              <a:rPr lang="ko-KR" altLang="en-US" sz="2400" dirty="0">
                <a:latin typeface="+mn-ea"/>
              </a:rPr>
              <a:t>문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arrayName.length</a:t>
            </a:r>
            <a:r>
              <a:rPr lang="en-US" altLang="ko-KR" sz="2400" dirty="0">
                <a:latin typeface="+mn-ea"/>
              </a:rPr>
              <a:t>: returns the number of size of the array in int type</a:t>
            </a:r>
          </a:p>
          <a:p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E4986-E6AD-8A60-D1E2-5A9A0B9E7932}"/>
              </a:ext>
            </a:extLst>
          </p:cNvPr>
          <p:cNvSpPr txBox="1"/>
          <p:nvPr/>
        </p:nvSpPr>
        <p:spPr>
          <a:xfrm>
            <a:off x="2996907" y="1371751"/>
            <a:ext cx="6186309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 arrayName;</a:t>
            </a:r>
          </a:p>
          <a:p>
            <a:pPr>
              <a:lnSpc>
                <a:spcPct val="150000"/>
              </a:lnSpc>
            </a:pPr>
            <a:endParaRPr lang="en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KR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 arrayName = new </a:t>
            </a:r>
            <a:r>
              <a:rPr lang="en-KR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[arraySize];</a:t>
            </a:r>
          </a:p>
        </p:txBody>
      </p:sp>
    </p:spTree>
    <p:extLst>
      <p:ext uri="{BB962C8B-B14F-4D97-AF65-F5344CB8AC3E}">
        <p14:creationId xmlns:p14="http://schemas.microsoft.com/office/powerpoint/2010/main" val="27171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6060BA-6E54-DF52-0B6D-DEE224B3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86EC9-52B9-DD4C-61DC-4FA6110B7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Array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E87A6-5D6E-7DDA-CBE4-0C82E5959D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5" y="2672862"/>
            <a:ext cx="10527475" cy="3781913"/>
          </a:xfrm>
        </p:spPr>
        <p:txBody>
          <a:bodyPr/>
          <a:lstStyle/>
          <a:p>
            <a:r>
              <a:rPr lang="en-KR" dirty="0"/>
              <a:t>Declaration and initialization can be done together in one line of code.</a:t>
            </a:r>
          </a:p>
          <a:p>
            <a:r>
              <a:rPr lang="en-KR" dirty="0"/>
              <a:t>Default value of array: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ACE2F-D13D-8280-F0A4-7E9124768522}"/>
              </a:ext>
            </a:extLst>
          </p:cNvPr>
          <p:cNvSpPr txBox="1"/>
          <p:nvPr/>
        </p:nvSpPr>
        <p:spPr>
          <a:xfrm>
            <a:off x="3209749" y="1531622"/>
            <a:ext cx="576062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int[]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intArr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new int[5];  	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[]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intArr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new int[]{1,2,3};</a:t>
            </a:r>
            <a:endParaRPr lang="ko-KR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F17F676-2943-CC13-BB03-70D6814C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41" y="3508426"/>
            <a:ext cx="4002059" cy="307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38285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34058A-FDCA-084D-0D49-6E1FAFDD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49E3-E2D5-B607-2186-13F70452B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Array –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B2113-9101-37F7-CBB8-8A6F907AA1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586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262E1-5B09-1823-3025-25E7F34D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F6A8D-4EE1-8E91-DA2F-0C487DEC7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Java Packages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1B419-E69E-84EF-B149-F578E6F33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325" y="1364783"/>
            <a:ext cx="10527475" cy="523552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Package = Directory; has similar functions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Java classes can be grouped inside a package.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Java API packages are provided. (</a:t>
            </a:r>
            <a:r>
              <a:rPr lang="en-US" altLang="ko-KR" sz="2000" dirty="0">
                <a:latin typeface="+mn-ea"/>
                <a:hlinkClick r:id="rId2"/>
              </a:rPr>
              <a:t>https://docs.oracle.com/javase/8/docs/api/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Java API provides classes and packages: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+mn-ea"/>
              </a:rPr>
              <a:t>    *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</a:t>
            </a:r>
            <a:r>
              <a:rPr lang="en-US" altLang="ko-KR" sz="2000" dirty="0">
                <a:latin typeface="+mn-ea"/>
              </a:rPr>
              <a:t> : support classes, math functions, thread, </a:t>
            </a:r>
            <a:r>
              <a:rPr lang="en-US" altLang="ko-KR" sz="2000" dirty="0" err="1">
                <a:latin typeface="+mn-ea"/>
              </a:rPr>
              <a:t>etc</a:t>
            </a:r>
            <a:r>
              <a:rPr lang="en-US" altLang="ko-KR" sz="2000" dirty="0">
                <a:latin typeface="+mn-ea"/>
              </a:rPr>
              <a:t>…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+mn-ea"/>
              </a:rPr>
              <a:t>    * 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</a:t>
            </a:r>
            <a:r>
              <a:rPr lang="en-US" altLang="ko-KR" sz="2000" dirty="0">
                <a:latin typeface="+mn-ea"/>
              </a:rPr>
              <a:t> : utility classes (hash tables, random, </a:t>
            </a:r>
            <a:r>
              <a:rPr lang="en-US" altLang="ko-KR" sz="2000" dirty="0" err="1">
                <a:latin typeface="+mn-ea"/>
              </a:rPr>
              <a:t>etc</a:t>
            </a:r>
            <a:r>
              <a:rPr lang="en-US" altLang="ko-KR" sz="2000" dirty="0">
                <a:latin typeface="+mn-ea"/>
              </a:rPr>
              <a:t>…)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+mn-ea"/>
              </a:rPr>
              <a:t>    * 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dirty="0">
                <a:latin typeface="+mn-ea"/>
              </a:rPr>
              <a:t>: input/output supporting classes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+mn-ea"/>
              </a:rPr>
              <a:t>    * 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java.awt</a:t>
            </a:r>
            <a:r>
              <a:rPr lang="en-US" altLang="ko-KR" sz="2000" dirty="0">
                <a:latin typeface="+mn-ea"/>
              </a:rPr>
              <a:t> : GUI supporting classes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Uses </a:t>
            </a:r>
            <a:r>
              <a:rPr lang="en-US" altLang="ko-KR" sz="2000" b="1" dirty="0">
                <a:latin typeface="+mn-ea"/>
              </a:rPr>
              <a:t>‘.’  </a:t>
            </a:r>
            <a:r>
              <a:rPr lang="en-US" altLang="ko-KR" sz="2000" dirty="0">
                <a:latin typeface="+mn-ea"/>
              </a:rPr>
              <a:t>to access child packages.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ex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.util</a:t>
            </a:r>
            <a:endParaRPr lang="en-US" altLang="ko-K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96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7A3B0-B231-5353-A6AC-6094C188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69E6-D88B-41CC-8CBF-C493CE77DFA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2B97B-CCAE-F232-C1DA-2DFC923D6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KR" dirty="0"/>
              <a:t>Java Packages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6DE82-97E9-F1CC-B976-DB8ADAF544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How to use classes inside a package?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2200" dirty="0"/>
              <a:t>Ex)</a:t>
            </a:r>
            <a:r>
              <a:rPr lang="en-US" altLang="ko-KR" sz="2200" dirty="0"/>
              <a:t> Want to use a class “</a:t>
            </a:r>
            <a:r>
              <a:rPr lang="en-US" altLang="ko-K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ko-KR" sz="2200" dirty="0"/>
              <a:t>” inside </a:t>
            </a:r>
            <a:r>
              <a:rPr lang="en-US" altLang="ko-K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</a:t>
            </a:r>
            <a:r>
              <a:rPr lang="en-US" altLang="ko-K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200" dirty="0"/>
              <a:t>package: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Option 1) Declare directly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000" dirty="0"/>
          </a:p>
          <a:p>
            <a:r>
              <a:rPr lang="en-US" altLang="ko-KR" sz="2400" dirty="0"/>
              <a:t>Option 2) </a:t>
            </a:r>
            <a:r>
              <a:rPr lang="en-US" altLang="ko-KR" sz="2400" b="1" dirty="0"/>
              <a:t>Use </a:t>
            </a:r>
            <a:r>
              <a:rPr lang="en-US" altLang="ko-K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ko-KR" sz="2400" b="1" dirty="0"/>
              <a:t> statement</a:t>
            </a:r>
          </a:p>
          <a:p>
            <a:endParaRPr lang="en-US" altLang="ko-KR" b="1" dirty="0"/>
          </a:p>
          <a:p>
            <a:endParaRPr lang="en-US" altLang="ko-KR" sz="1200" b="1" dirty="0"/>
          </a:p>
          <a:p>
            <a:r>
              <a:rPr lang="en-US" altLang="ko-KR" b="1" dirty="0"/>
              <a:t>If you want to use all the classes inside a package, use *</a:t>
            </a:r>
          </a:p>
          <a:p>
            <a:pPr marL="457200" indent="-457200">
              <a:buFont typeface="+mj-lt"/>
              <a:buAutoNum type="arabicPeriod"/>
            </a:pP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02835-AED5-5A2C-402C-C833A4687236}"/>
              </a:ext>
            </a:extLst>
          </p:cNvPr>
          <p:cNvSpPr txBox="1"/>
          <p:nvPr/>
        </p:nvSpPr>
        <p:spPr>
          <a:xfrm>
            <a:off x="2187730" y="3229095"/>
            <a:ext cx="7804663" cy="52560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pPr marL="0" indent="0">
              <a:buNone/>
            </a:pP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java.util.ArrayList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java.util.ArrayList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A52DC-6402-F7DC-E0E2-AA49527D996A}"/>
              </a:ext>
            </a:extLst>
          </p:cNvPr>
          <p:cNvSpPr txBox="1"/>
          <p:nvPr/>
        </p:nvSpPr>
        <p:spPr>
          <a:xfrm>
            <a:off x="3692870" y="4572033"/>
            <a:ext cx="4794384" cy="80260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java.util.ArrayList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6FE77-A7FD-6BE3-A935-035CD0A43368}"/>
              </a:ext>
            </a:extLst>
          </p:cNvPr>
          <p:cNvSpPr txBox="1"/>
          <p:nvPr/>
        </p:nvSpPr>
        <p:spPr>
          <a:xfrm>
            <a:off x="4718461" y="6064014"/>
            <a:ext cx="27432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/>
          <a:p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</p:txBody>
      </p:sp>
    </p:spTree>
    <p:extLst>
      <p:ext uri="{BB962C8B-B14F-4D97-AF65-F5344CB8AC3E}">
        <p14:creationId xmlns:p14="http://schemas.microsoft.com/office/powerpoint/2010/main" val="1854524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나눔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5824</TotalTime>
  <Words>2722</Words>
  <Application>Microsoft Macintosh PowerPoint</Application>
  <PresentationFormat>Widescreen</PresentationFormat>
  <Paragraphs>534</Paragraphs>
  <Slides>76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맑은 고딕</vt:lpstr>
      <vt:lpstr>나눔고딕</vt:lpstr>
      <vt:lpstr>System Font Regular</vt:lpstr>
      <vt:lpstr>Arial</vt:lpstr>
      <vt:lpstr>Calibri</vt:lpstr>
      <vt:lpstr>Consolas</vt:lpstr>
      <vt:lpstr>Courier New</vt:lpstr>
      <vt:lpstr>Wingdings</vt:lpstr>
      <vt:lpstr>Office 테마</vt:lpstr>
      <vt:lpstr>JAVA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기초</dc:title>
  <dc:creator>홍유진</dc:creator>
  <cp:lastModifiedBy>홍유진</cp:lastModifiedBy>
  <cp:revision>407</cp:revision>
  <dcterms:created xsi:type="dcterms:W3CDTF">2018-03-20T05:11:56Z</dcterms:created>
  <dcterms:modified xsi:type="dcterms:W3CDTF">2023-10-15T06:08:45Z</dcterms:modified>
</cp:coreProperties>
</file>